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70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HIT YADAV" initials="RY" lastIdx="1" clrIdx="0">
    <p:extLst>
      <p:ext uri="{19B8F6BF-5375-455C-9EA6-DF929625EA0E}">
        <p15:presenceInfo xmlns:p15="http://schemas.microsoft.com/office/powerpoint/2012/main" userId="856494d9bd03030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108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C3A12-4D8B-40F6-96C0-9CD248298F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08F2A9-E82A-40DE-AACA-593F71E886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66EDF-9579-4EB9-8EA9-41325C21C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3993-F893-4C98-8EA6-ACC19B8F05CB}" type="datetimeFigureOut">
              <a:rPr lang="en-IN" smtClean="0"/>
              <a:t>06-10-23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21173-F18B-46E7-A902-FB06EF700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1C1FC-4D54-4473-B469-CEE37273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E629A-E6C1-49A9-A587-CF52B40D0E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0833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2C6EF-AB6E-4110-B16D-02E46A32C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2B0E05-0BDF-42F3-BCDE-47D03AD056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B1D1BE-493C-4F9C-8461-0B7C5F1DD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3993-F893-4C98-8EA6-ACC19B8F05CB}" type="datetimeFigureOut">
              <a:rPr lang="en-IN" smtClean="0"/>
              <a:t>06-10-23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C4DF3C-7984-4B9E-9AC1-FDEFCED06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DA07EB-E8F2-4546-8342-E769A5B9B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E629A-E6C1-49A9-A587-CF52B40D0E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2474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4CC184-600B-4F19-8AD2-402450CB20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8BC160-11CB-4DDF-9F06-F8D3DC204F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FB5699-B4E9-4A90-B15B-FAF0F796B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3993-F893-4C98-8EA6-ACC19B8F05CB}" type="datetimeFigureOut">
              <a:rPr lang="en-IN" smtClean="0"/>
              <a:t>06-10-23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D55B63-2F4A-4533-9B15-289C196C0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3021D0-6611-427E-9E40-1EC376AFD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E629A-E6C1-49A9-A587-CF52B40D0E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83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5BFA8-156E-4C1B-A9E8-4ED2A6513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4D8CC-B81B-41C7-AE94-5BF32117DB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EFBB9-02E6-4FF5-AA91-B41AF0276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3993-F893-4C98-8EA6-ACC19B8F05CB}" type="datetimeFigureOut">
              <a:rPr lang="en-IN" smtClean="0"/>
              <a:t>06-10-23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D02B8-E74E-418D-8A4E-28804D51D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C36C85-BF75-46B6-AC64-CE4CF11D4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E629A-E6C1-49A9-A587-CF52B40D0E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4114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7EACF-387B-40D4-80FE-F8A72206B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2C9595-18FB-4383-9589-25459FF6A5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1F803-E86E-456C-ABA2-5DC461B66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3993-F893-4C98-8EA6-ACC19B8F05CB}" type="datetimeFigureOut">
              <a:rPr lang="en-IN" smtClean="0"/>
              <a:t>06-10-23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E1DB92-5137-469C-B5E3-21DD50458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43A29-44A6-458E-98D5-E0617A6FF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E629A-E6C1-49A9-A587-CF52B40D0E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2289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72082-DBBC-45B1-BF0F-25BBB6EE7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BE5A0-CCF1-48D4-92DF-732137B814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5A6015-EDC0-4C45-9CA6-864CD8D54A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07CCF-78CA-4CD9-B90E-2703CB98F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3993-F893-4C98-8EA6-ACC19B8F05CB}" type="datetimeFigureOut">
              <a:rPr lang="en-IN" smtClean="0"/>
              <a:t>06-10-23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1588A0-6834-42D7-87F9-1404970A6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CF0B5B-1C13-4C75-B55B-62516C0FD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E629A-E6C1-49A9-A587-CF52B40D0E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687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69AF-D1BA-415C-A5E7-2549D2725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B06E55-06D0-436A-8CCB-2249DE63AC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0718E5-E826-47E9-9B0A-011E37DBF1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31D721-DAFE-4CCA-A9DE-B224B4FC5D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65B5A1-5D7E-4371-9C1D-C4BB5FBF0A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F649BE-AECC-4233-A7C9-006D66FDF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3993-F893-4C98-8EA6-ACC19B8F05CB}" type="datetimeFigureOut">
              <a:rPr lang="en-IN" smtClean="0"/>
              <a:t>06-10-23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146958-00EF-4F09-A45C-663C76B21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6F918-CF95-4A00-B7F3-FA97DD1DA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E629A-E6C1-49A9-A587-CF52B40D0E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5222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8950-BA1C-4E2B-9C67-564EB7403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CE3434-5477-4C83-8B34-1F4651BBF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3993-F893-4C98-8EA6-ACC19B8F05CB}" type="datetimeFigureOut">
              <a:rPr lang="en-IN" smtClean="0"/>
              <a:t>06-10-23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FD92FA-D037-45D3-B0B6-B5B972C6E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8AAF2D-5E1F-4FC9-A1A4-A09788BE1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E629A-E6C1-49A9-A587-CF52B40D0E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7582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A519E9-A00B-45AB-B2E5-6069630BD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3993-F893-4C98-8EA6-ACC19B8F05CB}" type="datetimeFigureOut">
              <a:rPr lang="en-IN" smtClean="0"/>
              <a:t>06-10-23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415170-C0B8-4DA7-822A-BB1B889A1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7F1385-0016-44CD-88CD-4322D8759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E629A-E6C1-49A9-A587-CF52B40D0E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9533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52963-A6C8-4D74-B1E0-8555D05AB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1055F-04CD-4E17-9803-C7731B40D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B371BF-1592-42FE-A34B-AB7C925DF3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031F56-9D6D-4DE6-BA1A-BE6E63018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3993-F893-4C98-8EA6-ACC19B8F05CB}" type="datetimeFigureOut">
              <a:rPr lang="en-IN" smtClean="0"/>
              <a:t>06-10-23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75AE25-BC67-4566-A624-048E68AA6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FC7D0A-41DF-4F77-993F-93DAA1FA1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E629A-E6C1-49A9-A587-CF52B40D0E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8851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4A0E0-816F-411F-9237-8FB1BEDFE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BD3FA4-BC60-460A-B41B-DBCA16AFCE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2B7139-108F-4273-90F3-A3FA69C15E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A58129-9F69-4EC4-9EA5-BBB97B8D6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3993-F893-4C98-8EA6-ACC19B8F05CB}" type="datetimeFigureOut">
              <a:rPr lang="en-IN" smtClean="0"/>
              <a:t>06-10-23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8137D-DDBB-4CDC-8C46-1F70408ED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26BD24-0DF7-47C1-A44E-2102C8102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E629A-E6C1-49A9-A587-CF52B40D0E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7616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7336A-5C00-43E7-8349-27F7A1C6F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8888E7-DAB9-4263-B803-8489D8F261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55FBA9-DD45-45D2-9421-4D7D65775C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7C3993-F893-4C98-8EA6-ACC19B8F05CB}" type="datetimeFigureOut">
              <a:rPr lang="en-IN" smtClean="0"/>
              <a:t>06-10-23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F7EB8-6ABA-472E-AACE-16411A09F8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04347-DBB5-45C8-81BD-FB9325F2F1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5E629A-E6C1-49A9-A587-CF52B40D0E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4274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13" Type="http://schemas.openxmlformats.org/officeDocument/2006/relationships/image" Target="../media/image9.png"/><Relationship Id="rId3" Type="http://schemas.openxmlformats.org/officeDocument/2006/relationships/hyperlink" Target="https://passive-components.eu/rolls-royce-links-up-with-uk-based-superdielectrics-to-explore-potential-of-very-high-energy-storage-technology/" TargetMode="External"/><Relationship Id="rId7" Type="http://schemas.openxmlformats.org/officeDocument/2006/relationships/hyperlink" Target="https://ru.wikipedia.org/wiki/Rolls-Royce_Wraith_(2013)" TargetMode="External"/><Relationship Id="rId12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g"/><Relationship Id="rId11" Type="http://schemas.openxmlformats.org/officeDocument/2006/relationships/image" Target="../media/image7.jpg"/><Relationship Id="rId5" Type="http://schemas.openxmlformats.org/officeDocument/2006/relationships/hyperlink" Target="https://autonotamx.blogspot.com/2017/09/nueva-generacion-rollsroyce.html" TargetMode="External"/><Relationship Id="rId10" Type="http://schemas.openxmlformats.org/officeDocument/2006/relationships/image" Target="../media/image6.jpg"/><Relationship Id="rId4" Type="http://schemas.openxmlformats.org/officeDocument/2006/relationships/image" Target="../media/image2.jpg"/><Relationship Id="rId9" Type="http://schemas.openxmlformats.org/officeDocument/2006/relationships/image" Target="../media/image5.jpg"/><Relationship Id="rId1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passive-components.eu/rolls-royce-links-up-with-uk-based-superdielectrics-to-explore-potential-of-very-high-energy-storage-technology/" TargetMode="External"/><Relationship Id="rId13" Type="http://schemas.openxmlformats.org/officeDocument/2006/relationships/image" Target="../media/image9.png"/><Relationship Id="rId3" Type="http://schemas.openxmlformats.org/officeDocument/2006/relationships/image" Target="../media/image6.jpg"/><Relationship Id="rId7" Type="http://schemas.openxmlformats.org/officeDocument/2006/relationships/image" Target="../media/image1.jpg"/><Relationship Id="rId12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autonotamx.blogspot.com/2017/09/nueva-generacion-rollsroyce.html" TargetMode="External"/><Relationship Id="rId11" Type="http://schemas.openxmlformats.org/officeDocument/2006/relationships/image" Target="../media/image4.jpg"/><Relationship Id="rId5" Type="http://schemas.openxmlformats.org/officeDocument/2006/relationships/image" Target="../media/image2.jpg"/><Relationship Id="rId10" Type="http://schemas.openxmlformats.org/officeDocument/2006/relationships/hyperlink" Target="https://ru.wikipedia.org/wiki/Rolls-Royce_Wraith_(2013)" TargetMode="External"/><Relationship Id="rId4" Type="http://schemas.openxmlformats.org/officeDocument/2006/relationships/image" Target="../media/image5.jpg"/><Relationship Id="rId9" Type="http://schemas.openxmlformats.org/officeDocument/2006/relationships/image" Target="../media/image3.jpg"/><Relationship Id="rId1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hyperlink" Target="https://autonotamx.blogspot.com/2017/09/nueva-generacion-rollsroyce.html" TargetMode="External"/><Relationship Id="rId7" Type="http://schemas.openxmlformats.org/officeDocument/2006/relationships/image" Target="../media/image4.jpg"/><Relationship Id="rId12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11" Type="http://schemas.openxmlformats.org/officeDocument/2006/relationships/hyperlink" Target="https://ru.wikipedia.org/wiki/Rolls-Royce_Wraith_(2013)" TargetMode="External"/><Relationship Id="rId5" Type="http://schemas.openxmlformats.org/officeDocument/2006/relationships/image" Target="../media/image6.jpg"/><Relationship Id="rId10" Type="http://schemas.openxmlformats.org/officeDocument/2006/relationships/image" Target="../media/image3.jpg"/><Relationship Id="rId4" Type="http://schemas.openxmlformats.org/officeDocument/2006/relationships/image" Target="../media/image7.jpg"/><Relationship Id="rId9" Type="http://schemas.openxmlformats.org/officeDocument/2006/relationships/hyperlink" Target="https://passive-components.eu/rolls-royce-links-up-with-uk-based-superdielectrics-to-explore-potential-of-very-high-energy-storage-technology/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hyperlink" Target="https://ru.wikipedia.org/wiki/Rolls-Royce_Wraith_(2013)" TargetMode="External"/><Relationship Id="rId7" Type="http://schemas.openxmlformats.org/officeDocument/2006/relationships/image" Target="../media/image4.jpg"/><Relationship Id="rId12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11" Type="http://schemas.openxmlformats.org/officeDocument/2006/relationships/hyperlink" Target="https://passive-components.eu/rolls-royce-links-up-with-uk-based-superdielectrics-to-explore-potential-of-very-high-energy-storage-technology/" TargetMode="External"/><Relationship Id="rId5" Type="http://schemas.openxmlformats.org/officeDocument/2006/relationships/image" Target="../media/image6.jpg"/><Relationship Id="rId10" Type="http://schemas.openxmlformats.org/officeDocument/2006/relationships/image" Target="../media/image1.jpg"/><Relationship Id="rId4" Type="http://schemas.openxmlformats.org/officeDocument/2006/relationships/image" Target="../media/image7.jpg"/><Relationship Id="rId9" Type="http://schemas.openxmlformats.org/officeDocument/2006/relationships/hyperlink" Target="https://autonotamx.blogspot.com/2017/09/nueva-generacion-rollsroyce.html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13" Type="http://schemas.openxmlformats.org/officeDocument/2006/relationships/slide" Target="slide10.xml"/><Relationship Id="rId3" Type="http://schemas.openxmlformats.org/officeDocument/2006/relationships/image" Target="../media/image7.jpg"/><Relationship Id="rId7" Type="http://schemas.openxmlformats.org/officeDocument/2006/relationships/hyperlink" Target="https://autonotamx.blogspot.com/2017/09/nueva-generacion-rollsroyce.html" TargetMode="External"/><Relationship Id="rId12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jpg"/><Relationship Id="rId11" Type="http://schemas.openxmlformats.org/officeDocument/2006/relationships/hyperlink" Target="https://ru.wikipedia.org/wiki/Rolls-Royce_Wraith_(2013)" TargetMode="External"/><Relationship Id="rId5" Type="http://schemas.openxmlformats.org/officeDocument/2006/relationships/image" Target="../media/image5.jpg"/><Relationship Id="rId15" Type="http://schemas.openxmlformats.org/officeDocument/2006/relationships/image" Target="../media/image8.png"/><Relationship Id="rId10" Type="http://schemas.openxmlformats.org/officeDocument/2006/relationships/image" Target="../media/image3.jpg"/><Relationship Id="rId4" Type="http://schemas.openxmlformats.org/officeDocument/2006/relationships/image" Target="../media/image6.jpg"/><Relationship Id="rId9" Type="http://schemas.openxmlformats.org/officeDocument/2006/relationships/hyperlink" Target="https://passive-components.eu/rolls-royce-links-up-with-uk-based-superdielectrics-to-explore-potential-of-very-high-energy-storage-technology/" TargetMode="External"/><Relationship Id="rId1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passive-components.eu/rolls-royce-links-up-with-uk-based-superdielectrics-to-explore-potential-of-very-high-energy-storage-technology/" TargetMode="External"/><Relationship Id="rId13" Type="http://schemas.openxmlformats.org/officeDocument/2006/relationships/slide" Target="slide11.xml"/><Relationship Id="rId18" Type="http://schemas.openxmlformats.org/officeDocument/2006/relationships/image" Target="../media/image13.png"/><Relationship Id="rId3" Type="http://schemas.openxmlformats.org/officeDocument/2006/relationships/image" Target="../media/image7.jpg"/><Relationship Id="rId21" Type="http://schemas.openxmlformats.org/officeDocument/2006/relationships/image" Target="../media/image14.png"/><Relationship Id="rId7" Type="http://schemas.openxmlformats.org/officeDocument/2006/relationships/image" Target="../media/image1.jpg"/><Relationship Id="rId12" Type="http://schemas.openxmlformats.org/officeDocument/2006/relationships/image" Target="../media/image11.png"/><Relationship Id="rId17" Type="http://schemas.openxmlformats.org/officeDocument/2006/relationships/image" Target="../media/image12.png"/><Relationship Id="rId2" Type="http://schemas.openxmlformats.org/officeDocument/2006/relationships/image" Target="../media/image5.jpg"/><Relationship Id="rId16" Type="http://schemas.openxmlformats.org/officeDocument/2006/relationships/slide" Target="slide12.xml"/><Relationship Id="rId20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autonotamx.blogspot.com/2017/09/nueva-generacion-rollsroyce.html" TargetMode="External"/><Relationship Id="rId11" Type="http://schemas.openxmlformats.org/officeDocument/2006/relationships/image" Target="../media/image4.jpg"/><Relationship Id="rId24" Type="http://schemas.openxmlformats.org/officeDocument/2006/relationships/image" Target="../media/image8.png"/><Relationship Id="rId5" Type="http://schemas.openxmlformats.org/officeDocument/2006/relationships/image" Target="../media/image2.jpg"/><Relationship Id="rId15" Type="http://schemas.openxmlformats.org/officeDocument/2006/relationships/image" Target="../media/image12.png"/><Relationship Id="rId23" Type="http://schemas.openxmlformats.org/officeDocument/2006/relationships/image" Target="../media/image14.png"/><Relationship Id="rId10" Type="http://schemas.openxmlformats.org/officeDocument/2006/relationships/hyperlink" Target="https://ru.wikipedia.org/wiki/Rolls-Royce_Wraith_(2013)" TargetMode="External"/><Relationship Id="rId19" Type="http://schemas.openxmlformats.org/officeDocument/2006/relationships/slide" Target="slide13.xml"/><Relationship Id="rId4" Type="http://schemas.openxmlformats.org/officeDocument/2006/relationships/image" Target="../media/image6.jpg"/><Relationship Id="rId9" Type="http://schemas.openxmlformats.org/officeDocument/2006/relationships/image" Target="../media/image3.jpg"/><Relationship Id="rId14" Type="http://schemas.openxmlformats.org/officeDocument/2006/relationships/image" Target="../media/image11.png"/><Relationship Id="rId22" Type="http://schemas.openxmlformats.org/officeDocument/2006/relationships/slide" Target="slide1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passive-components.eu/rolls-royce-links-up-with-uk-based-superdielectrics-to-explore-potential-of-very-high-energy-storage-technology/" TargetMode="External"/><Relationship Id="rId13" Type="http://schemas.openxmlformats.org/officeDocument/2006/relationships/slide" Target="slide11.xml"/><Relationship Id="rId18" Type="http://schemas.openxmlformats.org/officeDocument/2006/relationships/image" Target="../media/image13.png"/><Relationship Id="rId3" Type="http://schemas.openxmlformats.org/officeDocument/2006/relationships/image" Target="../media/image7.jpg"/><Relationship Id="rId21" Type="http://schemas.openxmlformats.org/officeDocument/2006/relationships/image" Target="../media/image14.png"/><Relationship Id="rId7" Type="http://schemas.openxmlformats.org/officeDocument/2006/relationships/image" Target="../media/image1.jpg"/><Relationship Id="rId12" Type="http://schemas.openxmlformats.org/officeDocument/2006/relationships/image" Target="../media/image11.png"/><Relationship Id="rId17" Type="http://schemas.openxmlformats.org/officeDocument/2006/relationships/image" Target="../media/image12.png"/><Relationship Id="rId2" Type="http://schemas.openxmlformats.org/officeDocument/2006/relationships/image" Target="../media/image6.jpg"/><Relationship Id="rId16" Type="http://schemas.openxmlformats.org/officeDocument/2006/relationships/slide" Target="slide12.xml"/><Relationship Id="rId20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autonotamx.blogspot.com/2017/09/nueva-generacion-rollsroyce.html" TargetMode="External"/><Relationship Id="rId11" Type="http://schemas.openxmlformats.org/officeDocument/2006/relationships/image" Target="../media/image4.jpg"/><Relationship Id="rId24" Type="http://schemas.openxmlformats.org/officeDocument/2006/relationships/image" Target="../media/image8.png"/><Relationship Id="rId5" Type="http://schemas.openxmlformats.org/officeDocument/2006/relationships/image" Target="../media/image2.jpg"/><Relationship Id="rId15" Type="http://schemas.openxmlformats.org/officeDocument/2006/relationships/image" Target="../media/image12.png"/><Relationship Id="rId23" Type="http://schemas.openxmlformats.org/officeDocument/2006/relationships/image" Target="../media/image14.png"/><Relationship Id="rId10" Type="http://schemas.openxmlformats.org/officeDocument/2006/relationships/hyperlink" Target="https://ru.wikipedia.org/wiki/Rolls-Royce_Wraith_(2013)" TargetMode="External"/><Relationship Id="rId19" Type="http://schemas.openxmlformats.org/officeDocument/2006/relationships/slide" Target="slide13.xml"/><Relationship Id="rId4" Type="http://schemas.openxmlformats.org/officeDocument/2006/relationships/image" Target="../media/image5.jpg"/><Relationship Id="rId9" Type="http://schemas.openxmlformats.org/officeDocument/2006/relationships/image" Target="../media/image3.jpg"/><Relationship Id="rId14" Type="http://schemas.openxmlformats.org/officeDocument/2006/relationships/image" Target="../media/image11.png"/><Relationship Id="rId22" Type="http://schemas.openxmlformats.org/officeDocument/2006/relationships/slide" Target="slide1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passive-components.eu/rolls-royce-links-up-with-uk-based-superdielectrics-to-explore-potential-of-very-high-energy-storage-technology/" TargetMode="External"/><Relationship Id="rId3" Type="http://schemas.openxmlformats.org/officeDocument/2006/relationships/image" Target="../media/image6.jpg"/><Relationship Id="rId7" Type="http://schemas.openxmlformats.org/officeDocument/2006/relationships/image" Target="../media/image1.jpg"/><Relationship Id="rId12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autonotamx.blogspot.com/2017/09/nueva-generacion-rollsroyce.html" TargetMode="External"/><Relationship Id="rId11" Type="http://schemas.openxmlformats.org/officeDocument/2006/relationships/image" Target="../media/image4.jpg"/><Relationship Id="rId5" Type="http://schemas.openxmlformats.org/officeDocument/2006/relationships/image" Target="../media/image2.jpg"/><Relationship Id="rId10" Type="http://schemas.openxmlformats.org/officeDocument/2006/relationships/hyperlink" Target="https://ru.wikipedia.org/wiki/Rolls-Royce_Wraith_(2013)" TargetMode="External"/><Relationship Id="rId4" Type="http://schemas.openxmlformats.org/officeDocument/2006/relationships/image" Target="../media/image5.jpg"/><Relationship Id="rId9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8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2DD2E89F-C3F2-4949-99EA-5642832222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-42008" b="-42008"/>
          <a:stretch/>
        </p:blipFill>
        <p:spPr>
          <a:xfrm>
            <a:off x="4488286" y="1456708"/>
            <a:ext cx="3215431" cy="3944583"/>
          </a:xfrm>
          <a:custGeom>
            <a:avLst/>
            <a:gdLst>
              <a:gd name="connsiteX0" fmla="*/ 1607715 w 3215431"/>
              <a:gd name="connsiteY0" fmla="*/ 0 h 3944583"/>
              <a:gd name="connsiteX1" fmla="*/ 3215431 w 3215431"/>
              <a:gd name="connsiteY1" fmla="*/ 857948 h 3944583"/>
              <a:gd name="connsiteX2" fmla="*/ 3215431 w 3215431"/>
              <a:gd name="connsiteY2" fmla="*/ 3086638 h 3944583"/>
              <a:gd name="connsiteX3" fmla="*/ 1607715 w 3215431"/>
              <a:gd name="connsiteY3" fmla="*/ 3944583 h 3944583"/>
              <a:gd name="connsiteX4" fmla="*/ 0 w 3215431"/>
              <a:gd name="connsiteY4" fmla="*/ 3086638 h 3944583"/>
              <a:gd name="connsiteX5" fmla="*/ 0 w 3215431"/>
              <a:gd name="connsiteY5" fmla="*/ 857948 h 3944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5431" h="3944583">
                <a:moveTo>
                  <a:pt x="1607715" y="0"/>
                </a:moveTo>
                <a:lnTo>
                  <a:pt x="3215431" y="857948"/>
                </a:lnTo>
                <a:lnTo>
                  <a:pt x="3215431" y="3086638"/>
                </a:lnTo>
                <a:lnTo>
                  <a:pt x="1607715" y="3944583"/>
                </a:lnTo>
                <a:lnTo>
                  <a:pt x="0" y="3086638"/>
                </a:lnTo>
                <a:lnTo>
                  <a:pt x="0" y="857948"/>
                </a:lnTo>
                <a:close/>
              </a:path>
            </a:pathLst>
          </a:cu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1066516-2B9C-4500-B07C-624F5C3807A2}"/>
              </a:ext>
            </a:extLst>
          </p:cNvPr>
          <p:cNvSpPr txBox="1"/>
          <p:nvPr/>
        </p:nvSpPr>
        <p:spPr>
          <a:xfrm>
            <a:off x="2948151" y="3013500"/>
            <a:ext cx="24278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b="1" dirty="0">
                <a:latin typeface="Bodoni MT" panose="02070603080606020203" pitchFamily="18" charset="0"/>
              </a:rPr>
              <a:t>Rolls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23BA74-8944-4F88-A0A0-1EC28DCCB7FB}"/>
              </a:ext>
            </a:extLst>
          </p:cNvPr>
          <p:cNvSpPr txBox="1"/>
          <p:nvPr/>
        </p:nvSpPr>
        <p:spPr>
          <a:xfrm>
            <a:off x="7703717" y="3006097"/>
            <a:ext cx="24278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b="1" dirty="0">
                <a:latin typeface="Bodoni MT" panose="02070603080606020203" pitchFamily="18" charset="0"/>
              </a:rPr>
              <a:t>Royce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D16CE40-9D1C-4B98-A66F-4303D4B66B4E}"/>
              </a:ext>
            </a:extLst>
          </p:cNvPr>
          <p:cNvSpPr txBox="1"/>
          <p:nvPr/>
        </p:nvSpPr>
        <p:spPr>
          <a:xfrm>
            <a:off x="4640056" y="4698124"/>
            <a:ext cx="29118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800" b="1" dirty="0">
                <a:latin typeface="Bodoni MT" panose="02070603080606020203" pitchFamily="18" charset="0"/>
              </a:rPr>
              <a:t>Showroom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4B79B77-336F-4708-8B5B-B3E14A3082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-36249" b="-36249"/>
          <a:stretch/>
        </p:blipFill>
        <p:spPr>
          <a:xfrm>
            <a:off x="13676061" y="2417281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B9034B8-F72D-4902-92FC-94E9AA6D13D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rcRect l="-1" t="-36530" r="-1" b="-20264"/>
          <a:stretch/>
        </p:blipFill>
        <p:spPr>
          <a:xfrm>
            <a:off x="11656178" y="-5382185"/>
            <a:ext cx="1755019" cy="1581761"/>
          </a:xfrm>
          <a:custGeom>
            <a:avLst/>
            <a:gdLst>
              <a:gd name="connsiteX0" fmla="*/ 876882 w 1753763"/>
              <a:gd name="connsiteY0" fmla="*/ 0 h 1839136"/>
              <a:gd name="connsiteX1" fmla="*/ 1753763 w 1753763"/>
              <a:gd name="connsiteY1" fmla="*/ 436877 h 1839136"/>
              <a:gd name="connsiteX2" fmla="*/ 1753763 w 1753763"/>
              <a:gd name="connsiteY2" fmla="*/ 1571752 h 1839136"/>
              <a:gd name="connsiteX3" fmla="*/ 1217080 w 1753763"/>
              <a:gd name="connsiteY3" fmla="*/ 1839136 h 1839136"/>
              <a:gd name="connsiteX4" fmla="*/ 536683 w 1753763"/>
              <a:gd name="connsiteY4" fmla="*/ 1839136 h 1839136"/>
              <a:gd name="connsiteX5" fmla="*/ 0 w 1753763"/>
              <a:gd name="connsiteY5" fmla="*/ 1571752 h 1839136"/>
              <a:gd name="connsiteX6" fmla="*/ 0 w 1753763"/>
              <a:gd name="connsiteY6" fmla="*/ 436877 h 1839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3763" h="1839136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1217080" y="1839136"/>
                </a:lnTo>
                <a:lnTo>
                  <a:pt x="536683" y="1839136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75983C2-2872-4305-B0A1-96B1C1DF191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0616" b="-34484"/>
          <a:stretch/>
        </p:blipFill>
        <p:spPr>
          <a:xfrm>
            <a:off x="-2390068" y="-4764913"/>
            <a:ext cx="1753763" cy="1928978"/>
          </a:xfrm>
          <a:custGeom>
            <a:avLst/>
            <a:gdLst>
              <a:gd name="connsiteX0" fmla="*/ 876882 w 1753763"/>
              <a:gd name="connsiteY0" fmla="*/ 0 h 1928978"/>
              <a:gd name="connsiteX1" fmla="*/ 1753763 w 1753763"/>
              <a:gd name="connsiteY1" fmla="*/ 436877 h 1928978"/>
              <a:gd name="connsiteX2" fmla="*/ 1753763 w 1753763"/>
              <a:gd name="connsiteY2" fmla="*/ 1571752 h 1928978"/>
              <a:gd name="connsiteX3" fmla="*/ 1036752 w 1753763"/>
              <a:gd name="connsiteY3" fmla="*/ 1928978 h 1928978"/>
              <a:gd name="connsiteX4" fmla="*/ 717011 w 1753763"/>
              <a:gd name="connsiteY4" fmla="*/ 1928978 h 1928978"/>
              <a:gd name="connsiteX5" fmla="*/ 0 w 1753763"/>
              <a:gd name="connsiteY5" fmla="*/ 1571752 h 1928978"/>
              <a:gd name="connsiteX6" fmla="*/ 0 w 1753763"/>
              <a:gd name="connsiteY6" fmla="*/ 436877 h 19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3763" h="192897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1036752" y="1928978"/>
                </a:lnTo>
                <a:lnTo>
                  <a:pt x="717011" y="192897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632C406-857E-40CE-B99B-0D7FB4A1F380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393" b="-36393"/>
          <a:stretch/>
        </p:blipFill>
        <p:spPr>
          <a:xfrm>
            <a:off x="-3306770" y="1828466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5C8810D-FA32-4003-9D74-D2BCF6117F6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2032" b="-52032"/>
          <a:stretch/>
        </p:blipFill>
        <p:spPr>
          <a:xfrm>
            <a:off x="-2700507" y="8501495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09C0E84-0620-44F4-9EC5-D2219DC1D4B8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1825" b="-51825"/>
          <a:stretch/>
        </p:blipFill>
        <p:spPr>
          <a:xfrm>
            <a:off x="13411197" y="7934693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E4D4B4D4-391E-4931-9792-A6D51BCC2F69}"/>
              </a:ext>
            </a:extLst>
          </p:cNvPr>
          <p:cNvSpPr txBox="1"/>
          <p:nvPr/>
        </p:nvSpPr>
        <p:spPr>
          <a:xfrm>
            <a:off x="4640056" y="5779578"/>
            <a:ext cx="35288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Bodoni MT" panose="02070603080606020203" pitchFamily="18" charset="0"/>
              </a:rPr>
              <a:t>Made BY:- Yadav Rohit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BAC1B85-A961-4C52-B238-FD4E4AF602B4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028"/>
          <a:stretch/>
        </p:blipFill>
        <p:spPr>
          <a:xfrm>
            <a:off x="4640056" y="67844"/>
            <a:ext cx="841430" cy="8832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E105C60-38F0-4389-BA06-B97D1F04FACE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alphaModFix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360"/>
          <a:stretch/>
        </p:blipFill>
        <p:spPr>
          <a:xfrm>
            <a:off x="5376041" y="-53817"/>
            <a:ext cx="2631141" cy="92353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8720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tx1"/>
            </a:gs>
            <a:gs pos="83000">
              <a:schemeClr val="tx1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7E5B750A-62EC-49C3-926D-CEBA47C4A2C5}"/>
              </a:ext>
            </a:extLst>
          </p:cNvPr>
          <p:cNvGrpSpPr/>
          <p:nvPr/>
        </p:nvGrpSpPr>
        <p:grpSpPr>
          <a:xfrm>
            <a:off x="796290" y="976859"/>
            <a:ext cx="9940027" cy="4904282"/>
            <a:chOff x="796290" y="976859"/>
            <a:chExt cx="10024881" cy="4904282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F65DEF7-3267-447C-A1CC-3FC22B269582}"/>
                </a:ext>
              </a:extLst>
            </p:cNvPr>
            <p:cNvSpPr/>
            <p:nvPr/>
          </p:nvSpPr>
          <p:spPr>
            <a:xfrm>
              <a:off x="796290" y="976859"/>
              <a:ext cx="2476500" cy="990600"/>
            </a:xfrm>
            <a:custGeom>
              <a:avLst/>
              <a:gdLst>
                <a:gd name="connsiteX0" fmla="*/ 0 w 2476500"/>
                <a:gd name="connsiteY0" fmla="*/ 0 h 990600"/>
                <a:gd name="connsiteX1" fmla="*/ 2476500 w 2476500"/>
                <a:gd name="connsiteY1" fmla="*/ 0 h 990600"/>
                <a:gd name="connsiteX2" fmla="*/ 2476500 w 2476500"/>
                <a:gd name="connsiteY2" fmla="*/ 990600 h 990600"/>
                <a:gd name="connsiteX3" fmla="*/ 0 w 2476500"/>
                <a:gd name="connsiteY3" fmla="*/ 990600 h 990600"/>
                <a:gd name="connsiteX4" fmla="*/ 0 w 2476500"/>
                <a:gd name="connsiteY4" fmla="*/ 0 h 99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6500" h="990600">
                  <a:moveTo>
                    <a:pt x="0" y="0"/>
                  </a:moveTo>
                  <a:lnTo>
                    <a:pt x="2476500" y="0"/>
                  </a:lnTo>
                  <a:lnTo>
                    <a:pt x="2476500" y="990600"/>
                  </a:lnTo>
                  <a:lnTo>
                    <a:pt x="0" y="990600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style>
            <a:lnRef idx="1">
              <a:schemeClr val="dk2">
                <a:hueOff val="0"/>
                <a:satOff val="0"/>
                <a:lumOff val="0"/>
                <a:alphaOff val="0"/>
              </a:schemeClr>
            </a:lnRef>
            <a:fillRef idx="3">
              <a:schemeClr val="dk2">
                <a:hueOff val="0"/>
                <a:satOff val="0"/>
                <a:lumOff val="0"/>
                <a:alphaOff val="0"/>
              </a:schemeClr>
            </a:fillRef>
            <a:effectRef idx="2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12928" tIns="178816" rIns="312928" bIns="178816" numCol="1" spcCol="1270" anchor="ctr" anchorCtr="0">
              <a:noAutofit/>
            </a:bodyPr>
            <a:lstStyle/>
            <a:p>
              <a:pPr marL="0" lvl="0" indent="0" algn="ctr" defTabSz="1955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400" kern="1200" dirty="0">
                  <a:latin typeface="Bell MT" panose="02020503060305020303" pitchFamily="18" charset="0"/>
                </a:rPr>
                <a:t>Cars</a:t>
              </a: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F825B0ED-453C-48CE-B179-FB0F7ADC8313}"/>
                </a:ext>
              </a:extLst>
            </p:cNvPr>
            <p:cNvSpPr/>
            <p:nvPr/>
          </p:nvSpPr>
          <p:spPr>
            <a:xfrm>
              <a:off x="796290" y="1967459"/>
              <a:ext cx="2476500" cy="2923080"/>
            </a:xfrm>
            <a:custGeom>
              <a:avLst/>
              <a:gdLst>
                <a:gd name="connsiteX0" fmla="*/ 0 w 2476500"/>
                <a:gd name="connsiteY0" fmla="*/ 0 h 1932480"/>
                <a:gd name="connsiteX1" fmla="*/ 2476500 w 2476500"/>
                <a:gd name="connsiteY1" fmla="*/ 0 h 1932480"/>
                <a:gd name="connsiteX2" fmla="*/ 2476500 w 2476500"/>
                <a:gd name="connsiteY2" fmla="*/ 1932480 h 1932480"/>
                <a:gd name="connsiteX3" fmla="*/ 0 w 2476500"/>
                <a:gd name="connsiteY3" fmla="*/ 1932480 h 1932480"/>
                <a:gd name="connsiteX4" fmla="*/ 0 w 2476500"/>
                <a:gd name="connsiteY4" fmla="*/ 0 h 1932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6500" h="1932480">
                  <a:moveTo>
                    <a:pt x="0" y="0"/>
                  </a:moveTo>
                  <a:lnTo>
                    <a:pt x="2476500" y="0"/>
                  </a:lnTo>
                  <a:lnTo>
                    <a:pt x="2476500" y="1932480"/>
                  </a:lnTo>
                  <a:lnTo>
                    <a:pt x="0" y="1932480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extrusionH="12700" prstMaterial="plastic">
              <a:bevelT w="50800" h="50800"/>
            </a:sp3d>
          </p:spPr>
          <p:style>
            <a:ln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2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34696" tIns="234696" rIns="312928" bIns="352044" numCol="1" spcCol="1270" anchor="t" anchorCtr="0">
              <a:noAutofit/>
            </a:bodyPr>
            <a:lstStyle/>
            <a:p>
              <a:pPr marL="0" lvl="1" algn="l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endParaRPr lang="en-IN" sz="2000" kern="1200" dirty="0"/>
            </a:p>
            <a:p>
              <a:pPr marL="285750" lvl="1" indent="-285750" algn="l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IN" sz="2000" kern="1200" dirty="0">
                  <a:latin typeface="Calisto MT" panose="02040603050505030304" pitchFamily="18" charset="0"/>
                </a:rPr>
                <a:t>GHOST</a:t>
              </a:r>
            </a:p>
            <a:p>
              <a:pPr marL="285750" lvl="1" indent="-285750" algn="l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IN" sz="2000" kern="1200" dirty="0">
                  <a:latin typeface="Calisto MT" panose="02040603050505030304" pitchFamily="18" charset="0"/>
                </a:rPr>
                <a:t>CULLINAN</a:t>
              </a:r>
              <a:endParaRPr lang="en-IN" sz="2000" dirty="0">
                <a:latin typeface="Calisto MT" panose="02040603050505030304" pitchFamily="18" charset="0"/>
              </a:endParaRPr>
            </a:p>
            <a:p>
              <a:pPr marL="285750" lvl="1" indent="-285750" algn="l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IN" sz="2000" kern="1200" dirty="0">
                  <a:latin typeface="Calisto MT" panose="02040603050505030304" pitchFamily="18" charset="0"/>
                </a:rPr>
                <a:t>DAWN</a:t>
              </a:r>
            </a:p>
            <a:p>
              <a:pPr marL="285750" lvl="1" indent="-285750" algn="l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IN" sz="2000" kern="1200" dirty="0">
                  <a:latin typeface="Calisto MT" panose="02040603050505030304" pitchFamily="18" charset="0"/>
                </a:rPr>
                <a:t>PHANTOM</a:t>
              </a:r>
              <a:endParaRPr lang="en-IN" sz="2000" dirty="0">
                <a:latin typeface="Calisto MT" panose="02040603050505030304" pitchFamily="18" charset="0"/>
              </a:endParaRPr>
            </a:p>
            <a:p>
              <a:pPr marL="285750" lvl="1" indent="-285750" algn="l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IN" sz="2000" kern="1200" dirty="0">
                  <a:latin typeface="Calisto MT" panose="02040603050505030304" pitchFamily="18" charset="0"/>
                </a:rPr>
                <a:t>WRAITH</a:t>
              </a:r>
            </a:p>
            <a:p>
              <a:pPr marL="285750" lvl="1" indent="-285750" algn="l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IN" sz="2000" dirty="0"/>
            </a:p>
            <a:p>
              <a:pPr marL="285750" lvl="1" indent="-285750" algn="l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IN" sz="2000" kern="1200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12198F9-0C71-41F5-9896-8CAEABB24A2A}"/>
                </a:ext>
              </a:extLst>
            </p:cNvPr>
            <p:cNvSpPr/>
            <p:nvPr/>
          </p:nvSpPr>
          <p:spPr>
            <a:xfrm>
              <a:off x="3619499" y="976859"/>
              <a:ext cx="3806060" cy="990600"/>
            </a:xfrm>
            <a:custGeom>
              <a:avLst/>
              <a:gdLst>
                <a:gd name="connsiteX0" fmla="*/ 0 w 2476500"/>
                <a:gd name="connsiteY0" fmla="*/ 0 h 990600"/>
                <a:gd name="connsiteX1" fmla="*/ 2476500 w 2476500"/>
                <a:gd name="connsiteY1" fmla="*/ 0 h 990600"/>
                <a:gd name="connsiteX2" fmla="*/ 2476500 w 2476500"/>
                <a:gd name="connsiteY2" fmla="*/ 990600 h 990600"/>
                <a:gd name="connsiteX3" fmla="*/ 0 w 2476500"/>
                <a:gd name="connsiteY3" fmla="*/ 990600 h 990600"/>
                <a:gd name="connsiteX4" fmla="*/ 0 w 2476500"/>
                <a:gd name="connsiteY4" fmla="*/ 0 h 99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6500" h="990600">
                  <a:moveTo>
                    <a:pt x="0" y="0"/>
                  </a:moveTo>
                  <a:lnTo>
                    <a:pt x="2476500" y="0"/>
                  </a:lnTo>
                  <a:lnTo>
                    <a:pt x="2476500" y="990600"/>
                  </a:lnTo>
                  <a:lnTo>
                    <a:pt x="0" y="990600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style>
            <a:lnRef idx="1">
              <a:schemeClr val="dk2">
                <a:hueOff val="0"/>
                <a:satOff val="0"/>
                <a:lumOff val="0"/>
                <a:alphaOff val="0"/>
              </a:schemeClr>
            </a:lnRef>
            <a:fillRef idx="3">
              <a:schemeClr val="dk2">
                <a:hueOff val="0"/>
                <a:satOff val="0"/>
                <a:lumOff val="0"/>
                <a:alphaOff val="0"/>
              </a:schemeClr>
            </a:fillRef>
            <a:effectRef idx="2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12928" tIns="178816" rIns="312928" bIns="178816" numCol="1" spcCol="1270" anchor="ctr" anchorCtr="0">
              <a:noAutofit/>
            </a:bodyPr>
            <a:lstStyle/>
            <a:p>
              <a:pPr marL="0" lvl="0" indent="0" algn="ctr" defTabSz="1955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400" dirty="0">
                  <a:latin typeface="Bell MT" panose="02020503060305020303" pitchFamily="18" charset="0"/>
                </a:rPr>
                <a:t>Customization</a:t>
              </a:r>
              <a:endParaRPr lang="en-IN" sz="2400" kern="1200" dirty="0">
                <a:latin typeface="Bell MT" panose="02020503060305020303" pitchFamily="18" charset="0"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C009D670-E4AE-41D1-ABAB-431FF8B68BE4}"/>
                </a:ext>
              </a:extLst>
            </p:cNvPr>
            <p:cNvSpPr/>
            <p:nvPr/>
          </p:nvSpPr>
          <p:spPr>
            <a:xfrm>
              <a:off x="3619499" y="1967459"/>
              <a:ext cx="3806060" cy="3913682"/>
            </a:xfrm>
            <a:custGeom>
              <a:avLst/>
              <a:gdLst>
                <a:gd name="connsiteX0" fmla="*/ 0 w 2476500"/>
                <a:gd name="connsiteY0" fmla="*/ 0 h 1932480"/>
                <a:gd name="connsiteX1" fmla="*/ 2476500 w 2476500"/>
                <a:gd name="connsiteY1" fmla="*/ 0 h 1932480"/>
                <a:gd name="connsiteX2" fmla="*/ 2476500 w 2476500"/>
                <a:gd name="connsiteY2" fmla="*/ 1932480 h 1932480"/>
                <a:gd name="connsiteX3" fmla="*/ 0 w 2476500"/>
                <a:gd name="connsiteY3" fmla="*/ 1932480 h 1932480"/>
                <a:gd name="connsiteX4" fmla="*/ 0 w 2476500"/>
                <a:gd name="connsiteY4" fmla="*/ 0 h 1932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6500" h="1932480">
                  <a:moveTo>
                    <a:pt x="0" y="0"/>
                  </a:moveTo>
                  <a:lnTo>
                    <a:pt x="2476500" y="0"/>
                  </a:lnTo>
                  <a:lnTo>
                    <a:pt x="2476500" y="1932480"/>
                  </a:lnTo>
                  <a:lnTo>
                    <a:pt x="0" y="1932480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extrusionH="12700" prstMaterial="plastic">
              <a:bevelT w="50800" h="50800"/>
            </a:sp3d>
          </p:spPr>
          <p:style>
            <a:ln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2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34696" tIns="234696" rIns="312928" bIns="352044" numCol="1" spcCol="1270" anchor="t" anchorCtr="0">
              <a:noAutofit/>
            </a:bodyPr>
            <a:lstStyle/>
            <a:p>
              <a:pPr marL="285750" lvl="1" indent="-285750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Arial" panose="020B0604020202020204" pitchFamily="34" charset="0"/>
                <a:buChar char="•"/>
              </a:pPr>
              <a:r>
                <a:rPr lang="en-IN" sz="1600" b="1" dirty="0">
                  <a:solidFill>
                    <a:schemeClr val="tx1"/>
                  </a:solidFill>
                  <a:effectLst/>
                  <a:latin typeface="Calisto MT" panose="02040603050505030304" pitchFamily="18" charset="0"/>
                </a:rPr>
                <a:t>EXTERIOR COLOR</a:t>
              </a:r>
            </a:p>
            <a:p>
              <a:pPr marL="0" lvl="1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en-IN" sz="1600" b="0" dirty="0">
                  <a:solidFill>
                    <a:srgbClr val="CE9178"/>
                  </a:solidFill>
                  <a:effectLst/>
                  <a:latin typeface="Calisto MT" panose="02040603050505030304" pitchFamily="18" charset="0"/>
                </a:rPr>
                <a:t> </a:t>
              </a:r>
              <a:r>
                <a:rPr lang="en-IN" sz="1600" b="0" dirty="0">
                  <a:solidFill>
                    <a:schemeClr val="tx1"/>
                  </a:solidFill>
                  <a:effectLst/>
                  <a:latin typeface="Calisto MT" panose="02040603050505030304" pitchFamily="18" charset="0"/>
                </a:rPr>
                <a:t>DIAMOND BLACK</a:t>
              </a:r>
            </a:p>
            <a:p>
              <a:pPr marL="0" lvl="1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en-IN" sz="1600" b="0" dirty="0">
                  <a:solidFill>
                    <a:schemeClr val="tx1"/>
                  </a:solidFill>
                  <a:effectLst/>
                  <a:latin typeface="Calisto MT" panose="02040603050505030304" pitchFamily="18" charset="0"/>
                </a:rPr>
                <a:t> JUBILEE SILVER</a:t>
              </a:r>
            </a:p>
            <a:p>
              <a:pPr marL="0" lvl="1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en-IN" sz="1600" b="0" dirty="0">
                  <a:solidFill>
                    <a:schemeClr val="tx1"/>
                  </a:solidFill>
                  <a:effectLst/>
                  <a:latin typeface="Calisto MT" panose="02040603050505030304" pitchFamily="18" charset="0"/>
                </a:rPr>
                <a:t> ARCTIC WHITE</a:t>
              </a:r>
            </a:p>
            <a:p>
              <a:pPr marL="285750" lvl="1" indent="-285750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Arial" panose="020B0604020202020204" pitchFamily="34" charset="0"/>
                <a:buChar char="•"/>
              </a:pPr>
              <a:r>
                <a:rPr lang="en-IN" sz="1600" b="1" dirty="0">
                  <a:solidFill>
                    <a:schemeClr val="tx1"/>
                  </a:solidFill>
                  <a:effectLst/>
                  <a:latin typeface="Calisto MT" panose="02040603050505030304" pitchFamily="18" charset="0"/>
                </a:rPr>
                <a:t>INTERIOR</a:t>
              </a:r>
            </a:p>
            <a:p>
              <a:pPr marL="0" lvl="1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en-IN" sz="1600" b="0" dirty="0">
                  <a:solidFill>
                    <a:schemeClr val="tx1"/>
                  </a:solidFill>
                  <a:effectLst/>
                  <a:latin typeface="Calisto MT" panose="02040603050505030304" pitchFamily="18" charset="0"/>
                </a:rPr>
                <a:t> LEATHER BLACK</a:t>
              </a:r>
            </a:p>
            <a:p>
              <a:pPr marL="0" lvl="1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en-IN" sz="1600" b="0" dirty="0">
                  <a:solidFill>
                    <a:schemeClr val="tx1"/>
                  </a:solidFill>
                  <a:effectLst/>
                  <a:latin typeface="Calisto MT" panose="02040603050505030304" pitchFamily="18" charset="0"/>
                </a:rPr>
                <a:t> WOOD TRIM</a:t>
              </a:r>
            </a:p>
            <a:p>
              <a:pPr marL="285750" lvl="1" indent="-285750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Arial" panose="020B0604020202020204" pitchFamily="34" charset="0"/>
                <a:buChar char="•"/>
              </a:pPr>
              <a:r>
                <a:rPr lang="en-IN" sz="1600" b="1" dirty="0">
                  <a:solidFill>
                    <a:schemeClr val="tx1"/>
                  </a:solidFill>
                  <a:effectLst/>
                  <a:latin typeface="Calisto MT" panose="02040603050505030304" pitchFamily="18" charset="0"/>
                </a:rPr>
                <a:t>ADDITIONAL OPTIONS</a:t>
              </a:r>
            </a:p>
            <a:p>
              <a:pPr marL="0" lvl="1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en-IN" sz="1600" b="0" dirty="0">
                  <a:solidFill>
                    <a:schemeClr val="tx1"/>
                  </a:solidFill>
                  <a:effectLst/>
                  <a:latin typeface="Calisto MT" panose="02040603050505030304" pitchFamily="18" charset="0"/>
                </a:rPr>
                <a:t> PANORAMIC SUNROOF</a:t>
              </a:r>
            </a:p>
            <a:p>
              <a:pPr marL="0" lvl="1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en-IN" sz="1600" dirty="0">
                  <a:solidFill>
                    <a:schemeClr val="tx1"/>
                  </a:solidFill>
                  <a:latin typeface="Calisto MT" panose="02040603050505030304" pitchFamily="18" charset="0"/>
                </a:rPr>
                <a:t> </a:t>
              </a:r>
              <a:r>
                <a:rPr lang="en-IN" sz="1600" b="0" dirty="0">
                  <a:solidFill>
                    <a:schemeClr val="tx1"/>
                  </a:solidFill>
                  <a:effectLst/>
                  <a:latin typeface="Calisto MT" panose="02040603050505030304" pitchFamily="18" charset="0"/>
                </a:rPr>
                <a:t>REAR SEAT ENTERTAINMENT</a:t>
              </a:r>
            </a:p>
            <a:p>
              <a:pPr marL="0" lvl="1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en-IN" sz="1600" b="0" dirty="0">
                  <a:solidFill>
                    <a:schemeClr val="tx1"/>
                  </a:solidFill>
                  <a:effectLst/>
                  <a:latin typeface="Calisto MT" panose="02040603050505030304" pitchFamily="18" charset="0"/>
                </a:rPr>
                <a:t> NIGHTVISION</a:t>
              </a:r>
            </a:p>
            <a:p>
              <a:pPr marL="0" lvl="1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endPara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pPr marL="0" lvl="1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endParaRPr lang="en-IN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endParaRPr>
            </a:p>
            <a:p>
              <a:pPr marL="0" lvl="1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endPara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pPr marL="0" lvl="1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endParaRPr lang="en-IN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  <a:p>
              <a:pPr marL="285750" lvl="1" indent="-285750" algn="l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IN" sz="1600" kern="1200" dirty="0">
                <a:solidFill>
                  <a:schemeClr val="tx1"/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96B4A2E-D24C-4C07-A520-F5E2DE7D8791}"/>
                </a:ext>
              </a:extLst>
            </p:cNvPr>
            <p:cNvSpPr/>
            <p:nvPr/>
          </p:nvSpPr>
          <p:spPr>
            <a:xfrm>
              <a:off x="7772268" y="976859"/>
              <a:ext cx="3048903" cy="990600"/>
            </a:xfrm>
            <a:custGeom>
              <a:avLst/>
              <a:gdLst>
                <a:gd name="connsiteX0" fmla="*/ 0 w 2476500"/>
                <a:gd name="connsiteY0" fmla="*/ 0 h 990600"/>
                <a:gd name="connsiteX1" fmla="*/ 2476500 w 2476500"/>
                <a:gd name="connsiteY1" fmla="*/ 0 h 990600"/>
                <a:gd name="connsiteX2" fmla="*/ 2476500 w 2476500"/>
                <a:gd name="connsiteY2" fmla="*/ 990600 h 990600"/>
                <a:gd name="connsiteX3" fmla="*/ 0 w 2476500"/>
                <a:gd name="connsiteY3" fmla="*/ 990600 h 990600"/>
                <a:gd name="connsiteX4" fmla="*/ 0 w 2476500"/>
                <a:gd name="connsiteY4" fmla="*/ 0 h 99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6500" h="990600">
                  <a:moveTo>
                    <a:pt x="0" y="0"/>
                  </a:moveTo>
                  <a:lnTo>
                    <a:pt x="2476500" y="0"/>
                  </a:lnTo>
                  <a:lnTo>
                    <a:pt x="2476500" y="990600"/>
                  </a:lnTo>
                  <a:lnTo>
                    <a:pt x="0" y="990600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style>
            <a:lnRef idx="1">
              <a:schemeClr val="dk2">
                <a:hueOff val="0"/>
                <a:satOff val="0"/>
                <a:lumOff val="0"/>
                <a:alphaOff val="0"/>
              </a:schemeClr>
            </a:lnRef>
            <a:fillRef idx="3">
              <a:schemeClr val="dk2">
                <a:hueOff val="0"/>
                <a:satOff val="0"/>
                <a:lumOff val="0"/>
                <a:alphaOff val="0"/>
              </a:schemeClr>
            </a:fillRef>
            <a:effectRef idx="2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12928" tIns="178816" rIns="312928" bIns="178816" numCol="1" spcCol="1270" anchor="ctr" anchorCtr="0">
              <a:noAutofit/>
            </a:bodyPr>
            <a:lstStyle/>
            <a:p>
              <a:pPr marL="0" lvl="0" indent="0" algn="ctr" defTabSz="1955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400" kern="1200" dirty="0">
                  <a:latin typeface="Bell MT" panose="02020503060305020303" pitchFamily="18" charset="0"/>
                </a:rPr>
                <a:t>Services</a:t>
              </a: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CD80041-62C2-490B-90C9-2AA65EE1C237}"/>
                </a:ext>
              </a:extLst>
            </p:cNvPr>
            <p:cNvSpPr/>
            <p:nvPr/>
          </p:nvSpPr>
          <p:spPr>
            <a:xfrm>
              <a:off x="7772267" y="1967459"/>
              <a:ext cx="3048904" cy="2923080"/>
            </a:xfrm>
            <a:custGeom>
              <a:avLst/>
              <a:gdLst>
                <a:gd name="connsiteX0" fmla="*/ 0 w 2476500"/>
                <a:gd name="connsiteY0" fmla="*/ 0 h 1932480"/>
                <a:gd name="connsiteX1" fmla="*/ 2476500 w 2476500"/>
                <a:gd name="connsiteY1" fmla="*/ 0 h 1932480"/>
                <a:gd name="connsiteX2" fmla="*/ 2476500 w 2476500"/>
                <a:gd name="connsiteY2" fmla="*/ 1932480 h 1932480"/>
                <a:gd name="connsiteX3" fmla="*/ 0 w 2476500"/>
                <a:gd name="connsiteY3" fmla="*/ 1932480 h 1932480"/>
                <a:gd name="connsiteX4" fmla="*/ 0 w 2476500"/>
                <a:gd name="connsiteY4" fmla="*/ 0 h 1932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6500" h="1932480">
                  <a:moveTo>
                    <a:pt x="0" y="0"/>
                  </a:moveTo>
                  <a:lnTo>
                    <a:pt x="2476500" y="0"/>
                  </a:lnTo>
                  <a:lnTo>
                    <a:pt x="2476500" y="1932480"/>
                  </a:lnTo>
                  <a:lnTo>
                    <a:pt x="0" y="1932480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extrusionH="12700" prstMaterial="plastic">
              <a:bevelT w="50800" h="50800"/>
            </a:sp3d>
          </p:spPr>
          <p:style>
            <a:ln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2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34696" tIns="234696" rIns="312928" bIns="352044" numCol="1" spcCol="1270" anchor="t" anchorCtr="0">
              <a:noAutofit/>
            </a:bodyPr>
            <a:lstStyle/>
            <a:p>
              <a:pPr marL="285750" lvl="1" indent="-285750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Tx/>
                <a:buChar char="•"/>
              </a:pPr>
              <a:r>
                <a:rPr lang="en-IN" sz="1600" b="0" dirty="0">
                  <a:solidFill>
                    <a:schemeClr val="tx1"/>
                  </a:solidFill>
                  <a:effectLst/>
                  <a:latin typeface="Calisto MT" panose="02040603050505030304" pitchFamily="18" charset="0"/>
                </a:rPr>
                <a:t>OIL CHANGE</a:t>
              </a:r>
            </a:p>
            <a:p>
              <a:pPr marL="285750" lvl="1" indent="-285750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Tx/>
                <a:buChar char="•"/>
              </a:pPr>
              <a:r>
                <a:rPr lang="en-IN" sz="1600" b="0" dirty="0">
                  <a:solidFill>
                    <a:schemeClr val="tx1"/>
                  </a:solidFill>
                  <a:effectLst/>
                  <a:latin typeface="Calisto MT" panose="02040603050505030304" pitchFamily="18" charset="0"/>
                </a:rPr>
                <a:t>BRAKE INSPECTION</a:t>
              </a:r>
              <a:endParaRPr lang="en-IN" sz="1600" dirty="0">
                <a:solidFill>
                  <a:schemeClr val="tx1"/>
                </a:solidFill>
                <a:latin typeface="Calisto MT" panose="02040603050505030304" pitchFamily="18" charset="0"/>
              </a:endParaRPr>
            </a:p>
            <a:p>
              <a:pPr marL="285750" lvl="1" indent="-285750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Tx/>
                <a:buChar char="•"/>
              </a:pPr>
              <a:r>
                <a:rPr lang="en-IN" sz="1600" b="0" dirty="0">
                  <a:solidFill>
                    <a:schemeClr val="tx1"/>
                  </a:solidFill>
                  <a:effectLst/>
                  <a:latin typeface="Calisto MT" panose="02040603050505030304" pitchFamily="18" charset="0"/>
                </a:rPr>
                <a:t>TIRE ROTATION</a:t>
              </a:r>
              <a:endParaRPr lang="en-IN" sz="1600" dirty="0">
                <a:solidFill>
                  <a:schemeClr val="tx1"/>
                </a:solidFill>
                <a:latin typeface="Calisto MT" panose="02040603050505030304" pitchFamily="18" charset="0"/>
              </a:endParaRPr>
            </a:p>
            <a:p>
              <a:pPr marL="285750" lvl="1" indent="-285750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Tx/>
                <a:buChar char="•"/>
              </a:pPr>
              <a:r>
                <a:rPr lang="en-IN" sz="1600" b="0" dirty="0">
                  <a:solidFill>
                    <a:schemeClr val="tx1"/>
                  </a:solidFill>
                  <a:effectLst/>
                  <a:latin typeface="Calisto MT" panose="02040603050505030304" pitchFamily="18" charset="0"/>
                </a:rPr>
                <a:t>PPF</a:t>
              </a:r>
            </a:p>
            <a:p>
              <a:pPr marL="285750" lvl="1" indent="-285750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Tx/>
                <a:buChar char="•"/>
              </a:pPr>
              <a:r>
                <a:rPr lang="en-IN" sz="1600" b="0" dirty="0">
                  <a:solidFill>
                    <a:schemeClr val="tx1"/>
                  </a:solidFill>
                  <a:effectLst/>
                  <a:latin typeface="Calisto MT" panose="02040603050505030304" pitchFamily="18" charset="0"/>
                </a:rPr>
                <a:t>ENGINE CHECKING</a:t>
              </a:r>
            </a:p>
            <a:p>
              <a:pPr marL="285750" lvl="1" indent="-285750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Tx/>
                <a:buChar char="•"/>
              </a:pPr>
              <a:r>
                <a:rPr lang="en-IN" sz="1600" b="0" dirty="0">
                  <a:solidFill>
                    <a:schemeClr val="tx1"/>
                  </a:solidFill>
                  <a:effectLst/>
                  <a:latin typeface="Calisto MT" panose="02040603050505030304" pitchFamily="18" charset="0"/>
                </a:rPr>
                <a:t>ALL OVER SERVICE</a:t>
              </a:r>
            </a:p>
            <a:p>
              <a:pPr marL="285750" lvl="1" indent="-285750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Tx/>
                <a:buChar char="•"/>
              </a:pPr>
              <a:endParaRPr lang="en-IN" sz="1600" kern="1200" dirty="0">
                <a:solidFill>
                  <a:schemeClr val="tx1"/>
                </a:solidFill>
                <a:latin typeface="Calisto MT" panose="02040603050505030304" pitchFamily="18" charset="0"/>
              </a:endParaRPr>
            </a:p>
            <a:p>
              <a:pPr marL="285750" lvl="1" indent="-285750" algn="l" defTabSz="1955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IN" sz="1600" kern="1200" dirty="0">
                <a:solidFill>
                  <a:schemeClr val="tx1"/>
                </a:solidFill>
                <a:latin typeface="Calisto MT" panose="02040603050505030304" pitchFamily="18" charset="0"/>
              </a:endParaRP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9E81A857-5FDE-483A-BFE1-925DF686EA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028"/>
          <a:stretch/>
        </p:blipFill>
        <p:spPr>
          <a:xfrm>
            <a:off x="31800" y="147211"/>
            <a:ext cx="841430" cy="8832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49F0DC-4F23-4DEA-B9F6-0E5CEDD3DC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360"/>
          <a:stretch/>
        </p:blipFill>
        <p:spPr>
          <a:xfrm>
            <a:off x="9436773" y="5934469"/>
            <a:ext cx="2631141" cy="92353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00007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tx1"/>
            </a:gs>
            <a:gs pos="83000">
              <a:schemeClr val="tx1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A9CE028-3FA6-4070-BF85-119C36A2CDFE}"/>
              </a:ext>
            </a:extLst>
          </p:cNvPr>
          <p:cNvSpPr/>
          <p:nvPr/>
        </p:nvSpPr>
        <p:spPr>
          <a:xfrm>
            <a:off x="993228" y="439387"/>
            <a:ext cx="5297213" cy="677916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>
                <a:latin typeface="Bell MT" panose="02020503060305020303" pitchFamily="18" charset="0"/>
              </a:rPr>
              <a:t>Array List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F5EEBB-4FD3-46A3-AC74-6563A541358D}"/>
              </a:ext>
            </a:extLst>
          </p:cNvPr>
          <p:cNvSpPr txBox="1"/>
          <p:nvPr/>
        </p:nvSpPr>
        <p:spPr>
          <a:xfrm>
            <a:off x="993228" y="1418896"/>
            <a:ext cx="1062595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Calisto MT" panose="02040603050505030304" pitchFamily="18" charset="0"/>
              </a:rPr>
              <a:t>Array List use for store Car Name,</a:t>
            </a:r>
            <a:r>
              <a:rPr lang="en-IN" sz="1600" b="1" dirty="0">
                <a:solidFill>
                  <a:schemeClr val="bg1"/>
                </a:solidFill>
                <a:effectLst/>
                <a:latin typeface="Calisto MT" panose="02040603050505030304" pitchFamily="18" charset="0"/>
              </a:rPr>
              <a:t> </a:t>
            </a:r>
            <a:r>
              <a:rPr lang="en-IN" sz="1600" dirty="0">
                <a:solidFill>
                  <a:schemeClr val="bg1"/>
                </a:solidFill>
                <a:effectLst/>
                <a:latin typeface="Calisto MT" panose="02040603050505030304" pitchFamily="18" charset="0"/>
              </a:rPr>
              <a:t>Exterior colour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1A4FF4A-9202-479C-A36C-3DF7A58AC7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228" y="2336042"/>
            <a:ext cx="7144207" cy="21859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8995FE-E4DD-492B-B501-3548FB759C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028"/>
          <a:stretch/>
        </p:blipFill>
        <p:spPr>
          <a:xfrm>
            <a:off x="31800" y="147211"/>
            <a:ext cx="841430" cy="8832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6F0C43-632E-4A86-AD04-19E94F29D1D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360"/>
          <a:stretch/>
        </p:blipFill>
        <p:spPr>
          <a:xfrm>
            <a:off x="9436773" y="5934469"/>
            <a:ext cx="2631141" cy="92353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9084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tx1"/>
            </a:gs>
            <a:gs pos="83000">
              <a:schemeClr val="tx1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1DEC3CC-6CDE-4734-BB03-6193757016B2}"/>
              </a:ext>
            </a:extLst>
          </p:cNvPr>
          <p:cNvSpPr/>
          <p:nvPr/>
        </p:nvSpPr>
        <p:spPr>
          <a:xfrm>
            <a:off x="1135117" y="425641"/>
            <a:ext cx="5297213" cy="677916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>
                <a:latin typeface="Bell MT" panose="02020503060305020303" pitchFamily="18" charset="0"/>
              </a:rPr>
              <a:t>File Reader And File Writer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17955-BFED-4AAD-9BA3-D89690C159AF}"/>
              </a:ext>
            </a:extLst>
          </p:cNvPr>
          <p:cNvSpPr txBox="1"/>
          <p:nvPr/>
        </p:nvSpPr>
        <p:spPr>
          <a:xfrm>
            <a:off x="993228" y="1511366"/>
            <a:ext cx="1062595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Calisto MT" panose="02040603050505030304" pitchFamily="18" charset="0"/>
              </a:rPr>
              <a:t>File Writer is Use to Print Bill in TXT file and Reader use for Read.</a:t>
            </a:r>
            <a:endParaRPr lang="en-IN" sz="1600" dirty="0">
              <a:solidFill>
                <a:schemeClr val="bg1"/>
              </a:solidFill>
              <a:effectLst/>
              <a:latin typeface="Calisto MT" panose="020406030505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234944-B524-47BD-9053-29E325747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117" y="1889897"/>
            <a:ext cx="6984124" cy="12986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4233F74-A82B-4A66-9682-D35023848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117" y="3188529"/>
            <a:ext cx="6046008" cy="36694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5194922-3B7F-4D37-ABAF-548604F93A6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028"/>
          <a:stretch/>
        </p:blipFill>
        <p:spPr>
          <a:xfrm>
            <a:off x="31800" y="147211"/>
            <a:ext cx="841430" cy="8832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1F8A4A2-B8D0-4498-B3B6-7FAF1D6D49C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360"/>
          <a:stretch/>
        </p:blipFill>
        <p:spPr>
          <a:xfrm>
            <a:off x="9436773" y="5934469"/>
            <a:ext cx="2631141" cy="92353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25773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tx1"/>
            </a:gs>
            <a:gs pos="83000">
              <a:schemeClr val="tx1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4B738A6-7D4A-4CFF-B963-7950EA84C420}"/>
              </a:ext>
            </a:extLst>
          </p:cNvPr>
          <p:cNvSpPr/>
          <p:nvPr/>
        </p:nvSpPr>
        <p:spPr>
          <a:xfrm>
            <a:off x="1103586" y="492135"/>
            <a:ext cx="5297213" cy="677916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>
                <a:latin typeface="Bell MT" panose="02020503060305020303" pitchFamily="18" charset="0"/>
              </a:rPr>
              <a:t>JDBC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E96A9A-7CD8-4681-854E-BC5C74DFCA02}"/>
              </a:ext>
            </a:extLst>
          </p:cNvPr>
          <p:cNvSpPr txBox="1"/>
          <p:nvPr/>
        </p:nvSpPr>
        <p:spPr>
          <a:xfrm>
            <a:off x="1103586" y="1418896"/>
            <a:ext cx="10625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Calisto MT" panose="02040603050505030304" pitchFamily="18" charset="0"/>
              </a:rPr>
              <a:t>JDBC use for Run queries and Store data in Database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470038-5DC7-47DE-8582-17E7BC29D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586" y="1955300"/>
            <a:ext cx="11177893" cy="16700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317CD6-3ECA-49DA-9B6C-399391A278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3586" y="3792463"/>
            <a:ext cx="5809524" cy="27804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43E0319-79B9-4CF8-A75B-ED1CDC4769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028"/>
          <a:stretch/>
        </p:blipFill>
        <p:spPr>
          <a:xfrm>
            <a:off x="31800" y="147211"/>
            <a:ext cx="841430" cy="8832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CB1075D-538D-4A32-8C47-33CD273936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360"/>
          <a:stretch/>
        </p:blipFill>
        <p:spPr>
          <a:xfrm>
            <a:off x="9436773" y="5934469"/>
            <a:ext cx="2631141" cy="92353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25778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tx1"/>
            </a:gs>
            <a:gs pos="83000">
              <a:schemeClr val="tx1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F7FE8D-BE3D-4AB3-BC59-AD6A0EBC39EE}"/>
              </a:ext>
            </a:extLst>
          </p:cNvPr>
          <p:cNvSpPr/>
          <p:nvPr/>
        </p:nvSpPr>
        <p:spPr>
          <a:xfrm>
            <a:off x="1072055" y="546787"/>
            <a:ext cx="5297213" cy="677916"/>
          </a:xfrm>
          <a:prstGeom prst="rect">
            <a:avLst/>
          </a:prstGeom>
          <a:solidFill>
            <a:srgbClr val="00B0F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>
                <a:latin typeface="Bell MT" panose="02020503060305020303" pitchFamily="18" charset="0"/>
              </a:rPr>
              <a:t>Hash Map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82054A-9687-4EF5-89FA-05C62DF3BB93}"/>
              </a:ext>
            </a:extLst>
          </p:cNvPr>
          <p:cNvSpPr txBox="1"/>
          <p:nvPr/>
        </p:nvSpPr>
        <p:spPr>
          <a:xfrm>
            <a:off x="1056289" y="1449044"/>
            <a:ext cx="10625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Calisto MT" panose="02040603050505030304" pitchFamily="18" charset="0"/>
              </a:rPr>
              <a:t>Hash Map is Use for Store Service and it Cost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9E0A8D-1BDD-4E5F-84BF-F192C2C93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289" y="2138553"/>
            <a:ext cx="6276252" cy="22883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23C16E-FA23-4320-B595-BFFB0AA609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028"/>
          <a:stretch/>
        </p:blipFill>
        <p:spPr>
          <a:xfrm>
            <a:off x="31800" y="147211"/>
            <a:ext cx="841430" cy="8832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4FB0778-F806-4E62-9BEA-8C38A607B79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360"/>
          <a:stretch/>
        </p:blipFill>
        <p:spPr>
          <a:xfrm>
            <a:off x="9436773" y="5934469"/>
            <a:ext cx="2631141" cy="92353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48506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50000"/>
                <a:lumOff val="50000"/>
              </a:schemeClr>
            </a:gs>
            <a:gs pos="74000">
              <a:schemeClr val="tx1"/>
            </a:gs>
            <a:gs pos="83000">
              <a:schemeClr val="tx1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B895A2D-382D-4663-8DCA-B22B0CE744A4}"/>
              </a:ext>
            </a:extLst>
          </p:cNvPr>
          <p:cNvSpPr txBox="1"/>
          <p:nvPr/>
        </p:nvSpPr>
        <p:spPr>
          <a:xfrm>
            <a:off x="5011657" y="10626975"/>
            <a:ext cx="29118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800" b="1" dirty="0">
                <a:latin typeface="Bodoni MT" panose="02070603080606020203" pitchFamily="18" charset="0"/>
              </a:rPr>
              <a:t>Showroom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79051E-0A6A-40D7-906B-8A8635E7A002}"/>
              </a:ext>
            </a:extLst>
          </p:cNvPr>
          <p:cNvSpPr txBox="1"/>
          <p:nvPr/>
        </p:nvSpPr>
        <p:spPr>
          <a:xfrm>
            <a:off x="-4862887" y="2993918"/>
            <a:ext cx="24278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b="1" dirty="0">
                <a:latin typeface="Bodoni MT" panose="02070603080606020203" pitchFamily="18" charset="0"/>
              </a:rPr>
              <a:t>Rolls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84451F4-85AD-4635-A05E-B483E285795B}"/>
              </a:ext>
            </a:extLst>
          </p:cNvPr>
          <p:cNvSpPr txBox="1"/>
          <p:nvPr/>
        </p:nvSpPr>
        <p:spPr>
          <a:xfrm>
            <a:off x="15579355" y="3013500"/>
            <a:ext cx="24278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b="1" dirty="0">
                <a:latin typeface="Bodoni MT" panose="02070603080606020203" pitchFamily="18" charset="0"/>
              </a:rPr>
              <a:t>Royce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CBF633E-A2F5-4FCC-99ED-637A48A0B4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1825" b="-51825"/>
          <a:stretch/>
        </p:blipFill>
        <p:spPr>
          <a:xfrm>
            <a:off x="6169780" y="4129609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DEFC3943-B315-46CA-BFB4-4BBB522D50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2032" b="-52032"/>
          <a:stretch/>
        </p:blipFill>
        <p:spPr>
          <a:xfrm>
            <a:off x="4290228" y="4135376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2C649A5D-5BDD-41C5-9663-32CCA044E0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393" b="-36393"/>
          <a:stretch/>
        </p:blipFill>
        <p:spPr>
          <a:xfrm>
            <a:off x="3325053" y="2424685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A41AED9-E8F0-402E-A723-7F8130D272E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t="-36249" b="-36249"/>
          <a:stretch/>
        </p:blipFill>
        <p:spPr>
          <a:xfrm>
            <a:off x="7113184" y="2424685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DFA9C41-5F22-44F7-B96D-5842F16A736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rcRect t="-35899" b="-35899"/>
          <a:stretch/>
        </p:blipFill>
        <p:spPr>
          <a:xfrm>
            <a:off x="5219119" y="2424686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8079C257-E68C-4CDE-B825-63A156DFAD55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l="-1" t="-36530" r="-1" b="-20264"/>
          <a:stretch/>
        </p:blipFill>
        <p:spPr>
          <a:xfrm>
            <a:off x="6169778" y="966791"/>
            <a:ext cx="1755019" cy="1581761"/>
          </a:xfrm>
          <a:custGeom>
            <a:avLst/>
            <a:gdLst>
              <a:gd name="connsiteX0" fmla="*/ 876882 w 1753763"/>
              <a:gd name="connsiteY0" fmla="*/ 0 h 1839136"/>
              <a:gd name="connsiteX1" fmla="*/ 1753763 w 1753763"/>
              <a:gd name="connsiteY1" fmla="*/ 436877 h 1839136"/>
              <a:gd name="connsiteX2" fmla="*/ 1753763 w 1753763"/>
              <a:gd name="connsiteY2" fmla="*/ 1571752 h 1839136"/>
              <a:gd name="connsiteX3" fmla="*/ 1217080 w 1753763"/>
              <a:gd name="connsiteY3" fmla="*/ 1839136 h 1839136"/>
              <a:gd name="connsiteX4" fmla="*/ 536683 w 1753763"/>
              <a:gd name="connsiteY4" fmla="*/ 1839136 h 1839136"/>
              <a:gd name="connsiteX5" fmla="*/ 0 w 1753763"/>
              <a:gd name="connsiteY5" fmla="*/ 1571752 h 1839136"/>
              <a:gd name="connsiteX6" fmla="*/ 0 w 1753763"/>
              <a:gd name="connsiteY6" fmla="*/ 436877 h 1839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3763" h="1839136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1217080" y="1839136"/>
                </a:lnTo>
                <a:lnTo>
                  <a:pt x="536683" y="1839136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69BF6C10-2077-4B59-B7EA-F8D2DA143A1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0616" b="-34484"/>
          <a:stretch/>
        </p:blipFill>
        <p:spPr>
          <a:xfrm>
            <a:off x="4275712" y="793646"/>
            <a:ext cx="1753763" cy="1928978"/>
          </a:xfrm>
          <a:custGeom>
            <a:avLst/>
            <a:gdLst>
              <a:gd name="connsiteX0" fmla="*/ 876882 w 1753763"/>
              <a:gd name="connsiteY0" fmla="*/ 0 h 1928978"/>
              <a:gd name="connsiteX1" fmla="*/ 1753763 w 1753763"/>
              <a:gd name="connsiteY1" fmla="*/ 436877 h 1928978"/>
              <a:gd name="connsiteX2" fmla="*/ 1753763 w 1753763"/>
              <a:gd name="connsiteY2" fmla="*/ 1571752 h 1928978"/>
              <a:gd name="connsiteX3" fmla="*/ 1036752 w 1753763"/>
              <a:gd name="connsiteY3" fmla="*/ 1928978 h 1928978"/>
              <a:gd name="connsiteX4" fmla="*/ 717011 w 1753763"/>
              <a:gd name="connsiteY4" fmla="*/ 1928978 h 1928978"/>
              <a:gd name="connsiteX5" fmla="*/ 0 w 1753763"/>
              <a:gd name="connsiteY5" fmla="*/ 1571752 h 1928978"/>
              <a:gd name="connsiteX6" fmla="*/ 0 w 1753763"/>
              <a:gd name="connsiteY6" fmla="*/ 436877 h 19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3763" h="192897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1036752" y="1928978"/>
                </a:lnTo>
                <a:lnTo>
                  <a:pt x="717011" y="192897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5C91FAB9-A78A-4916-A1C3-FB955AC980CA}"/>
              </a:ext>
            </a:extLst>
          </p:cNvPr>
          <p:cNvSpPr/>
          <p:nvPr/>
        </p:nvSpPr>
        <p:spPr>
          <a:xfrm>
            <a:off x="4795158" y="6958354"/>
            <a:ext cx="6792686" cy="89057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B0F0"/>
                </a:solidFill>
                <a:latin typeface="Calisto MT" panose="02040603050505030304" pitchFamily="18" charset="0"/>
              </a:rPr>
              <a:t>INTRODUCTION</a:t>
            </a:r>
            <a:endParaRPr lang="en-IN" sz="2800" dirty="0">
              <a:solidFill>
                <a:srgbClr val="00B0F0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167C42D-E412-4B48-8432-231BB3F480D3}"/>
              </a:ext>
            </a:extLst>
          </p:cNvPr>
          <p:cNvSpPr/>
          <p:nvPr/>
        </p:nvSpPr>
        <p:spPr>
          <a:xfrm>
            <a:off x="4795158" y="8326147"/>
            <a:ext cx="6792686" cy="449942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  <a:latin typeface="Bell MT" panose="02020503060305020303" pitchFamily="18" charset="0"/>
              </a:rPr>
              <a:t>One of the key features that sets Rolls-Royce apart from other luxury car brands is its customization options.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  <a:latin typeface="Bell MT" panose="02020503060305020303" pitchFamily="18" charset="0"/>
              </a:rPr>
              <a:t>Rolls-Royce offers an extensive range of custom-made services, allowing customers to create a car that is uniquely tailored to their individual tastes and preferences.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  <a:latin typeface="Bell MT" panose="02020503060305020303" pitchFamily="18" charset="0"/>
              </a:rPr>
              <a:t>This level of customization allows customers to create a car that is a true reflection of their personality and style, making it a highly sought-after status symbol.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65187D2-B66F-4338-8CC6-8243ACC3AE91}"/>
              </a:ext>
            </a:extLst>
          </p:cNvPr>
          <p:cNvSpPr txBox="1"/>
          <p:nvPr/>
        </p:nvSpPr>
        <p:spPr>
          <a:xfrm>
            <a:off x="4795158" y="7876478"/>
            <a:ext cx="35288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Bodoni MT" panose="02070603080606020203" pitchFamily="18" charset="0"/>
              </a:rPr>
              <a:t>Made BY:- Yadav Rohit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7C3FAC8-D8BA-40FA-9479-79F25B620F90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028"/>
          <a:stretch/>
        </p:blipFill>
        <p:spPr>
          <a:xfrm>
            <a:off x="56016" y="5934469"/>
            <a:ext cx="841430" cy="88329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FBEC1BF-3AB0-44A2-94AA-FAF2DAC84640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alphaModFix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360"/>
          <a:stretch/>
        </p:blipFill>
        <p:spPr>
          <a:xfrm>
            <a:off x="9436773" y="5934469"/>
            <a:ext cx="2631141" cy="92353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40986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6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834EF9FD-9CE1-4F19-ABC4-A1370BAA92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-36249" b="-36249"/>
          <a:stretch/>
        </p:blipFill>
        <p:spPr>
          <a:xfrm>
            <a:off x="2469895" y="168314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816EB3E-D1DA-452D-844A-D0560ADBCE96}"/>
              </a:ext>
            </a:extLst>
          </p:cNvPr>
          <p:cNvSpPr/>
          <p:nvPr/>
        </p:nvSpPr>
        <p:spPr>
          <a:xfrm>
            <a:off x="4223658" y="568062"/>
            <a:ext cx="6792686" cy="89057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B0F0"/>
                </a:solidFill>
                <a:latin typeface="Calisto MT" panose="02040603050505030304" pitchFamily="18" charset="0"/>
              </a:rPr>
              <a:t>INTRODUCTION</a:t>
            </a:r>
            <a:endParaRPr lang="en-IN" sz="2800" dirty="0">
              <a:solidFill>
                <a:srgbClr val="00B0F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2ECBEF2-27B5-4499-960F-513D3188FE71}"/>
              </a:ext>
            </a:extLst>
          </p:cNvPr>
          <p:cNvSpPr/>
          <p:nvPr/>
        </p:nvSpPr>
        <p:spPr>
          <a:xfrm>
            <a:off x="4223658" y="1935855"/>
            <a:ext cx="6792686" cy="449942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  <a:latin typeface="Bell MT" panose="02020503060305020303" pitchFamily="18" charset="0"/>
              </a:rPr>
              <a:t>One of the key features that sets Rolls-Royce apart from other luxury car brands is its customization options.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  <a:latin typeface="Bell MT" panose="02020503060305020303" pitchFamily="18" charset="0"/>
              </a:rPr>
              <a:t>Rolls-Royce offers an extensive range of custom-made services, allowing customers to create a car that is uniquely tailored to their individual tastes and preferences.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  <a:latin typeface="Bell MT" panose="02020503060305020303" pitchFamily="18" charset="0"/>
              </a:rPr>
              <a:t>This level of customization allows customers to create a car that is a true reflection of their personality and style, making it a highly sought-after status symbol.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A3328B3-0387-41A1-8049-EAEC96F04B7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1825" b="-51825"/>
          <a:stretch/>
        </p:blipFill>
        <p:spPr>
          <a:xfrm>
            <a:off x="-59570" y="3853338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E3B2CE5-5041-4809-8A30-8771A607BEA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2032" b="-52032"/>
          <a:stretch/>
        </p:blipFill>
        <p:spPr>
          <a:xfrm>
            <a:off x="-1939122" y="3859105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10F63FB-440C-4CE5-926D-E2079B06FA0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393" b="-36393"/>
          <a:stretch/>
        </p:blipFill>
        <p:spPr>
          <a:xfrm>
            <a:off x="-2904297" y="2148414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FE3315F-1C08-4D70-976B-899E2422151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0616" b="-34484"/>
          <a:stretch/>
        </p:blipFill>
        <p:spPr>
          <a:xfrm>
            <a:off x="-1953637" y="568062"/>
            <a:ext cx="1753763" cy="1928978"/>
          </a:xfrm>
          <a:custGeom>
            <a:avLst/>
            <a:gdLst>
              <a:gd name="connsiteX0" fmla="*/ 876882 w 1753763"/>
              <a:gd name="connsiteY0" fmla="*/ 0 h 1928978"/>
              <a:gd name="connsiteX1" fmla="*/ 1753763 w 1753763"/>
              <a:gd name="connsiteY1" fmla="*/ 436877 h 1928978"/>
              <a:gd name="connsiteX2" fmla="*/ 1753763 w 1753763"/>
              <a:gd name="connsiteY2" fmla="*/ 1571752 h 1928978"/>
              <a:gd name="connsiteX3" fmla="*/ 1036752 w 1753763"/>
              <a:gd name="connsiteY3" fmla="*/ 1928978 h 1928978"/>
              <a:gd name="connsiteX4" fmla="*/ 717011 w 1753763"/>
              <a:gd name="connsiteY4" fmla="*/ 1928978 h 1928978"/>
              <a:gd name="connsiteX5" fmla="*/ 0 w 1753763"/>
              <a:gd name="connsiteY5" fmla="*/ 1571752 h 1928978"/>
              <a:gd name="connsiteX6" fmla="*/ 0 w 1753763"/>
              <a:gd name="connsiteY6" fmla="*/ 436877 h 19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3763" h="192897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1036752" y="1928978"/>
                </a:lnTo>
                <a:lnTo>
                  <a:pt x="717011" y="192897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A9A87D4-6FEB-4A3A-A8F4-092B12A54EA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rcRect t="-35899" b="-35899"/>
          <a:stretch/>
        </p:blipFill>
        <p:spPr>
          <a:xfrm>
            <a:off x="-876882" y="2176942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0075682-9610-4262-96A6-58143C1BC44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rcRect l="-1" t="-36530" r="-1" b="-20264"/>
          <a:stretch/>
        </p:blipFill>
        <p:spPr>
          <a:xfrm>
            <a:off x="-59572" y="690520"/>
            <a:ext cx="1755019" cy="1581761"/>
          </a:xfrm>
          <a:custGeom>
            <a:avLst/>
            <a:gdLst>
              <a:gd name="connsiteX0" fmla="*/ 876882 w 1753763"/>
              <a:gd name="connsiteY0" fmla="*/ 0 h 1839136"/>
              <a:gd name="connsiteX1" fmla="*/ 1753763 w 1753763"/>
              <a:gd name="connsiteY1" fmla="*/ 436877 h 1839136"/>
              <a:gd name="connsiteX2" fmla="*/ 1753763 w 1753763"/>
              <a:gd name="connsiteY2" fmla="*/ 1571752 h 1839136"/>
              <a:gd name="connsiteX3" fmla="*/ 1217080 w 1753763"/>
              <a:gd name="connsiteY3" fmla="*/ 1839136 h 1839136"/>
              <a:gd name="connsiteX4" fmla="*/ 536683 w 1753763"/>
              <a:gd name="connsiteY4" fmla="*/ 1839136 h 1839136"/>
              <a:gd name="connsiteX5" fmla="*/ 0 w 1753763"/>
              <a:gd name="connsiteY5" fmla="*/ 1571752 h 1839136"/>
              <a:gd name="connsiteX6" fmla="*/ 0 w 1753763"/>
              <a:gd name="connsiteY6" fmla="*/ 436877 h 1839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3763" h="1839136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1217080" y="1839136"/>
                </a:lnTo>
                <a:lnTo>
                  <a:pt x="536683" y="1839136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1172A5AB-E0FC-46AC-877F-05B96B86B8ED}"/>
              </a:ext>
            </a:extLst>
          </p:cNvPr>
          <p:cNvSpPr/>
          <p:nvPr/>
        </p:nvSpPr>
        <p:spPr>
          <a:xfrm>
            <a:off x="4223658" y="6879735"/>
            <a:ext cx="6792686" cy="89057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>
                <a:solidFill>
                  <a:srgbClr val="00B0F0"/>
                </a:solidFill>
                <a:latin typeface="Bell MT" panose="02020503060305020303" pitchFamily="18" charset="0"/>
              </a:rPr>
              <a:t>METHODS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97A158A-2DF9-4BFD-8442-D13E83D4E531}"/>
              </a:ext>
            </a:extLst>
          </p:cNvPr>
          <p:cNvSpPr/>
          <p:nvPr/>
        </p:nvSpPr>
        <p:spPr>
          <a:xfrm>
            <a:off x="4223658" y="8393273"/>
            <a:ext cx="6792686" cy="449942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B0F0"/>
                </a:solidFill>
                <a:latin typeface="Bell MT" panose="02020503060305020303" pitchFamily="18" charset="0"/>
              </a:rPr>
              <a:t>1.View Car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B0F0"/>
                </a:solidFill>
                <a:latin typeface="Bell MT" panose="02020503060305020303" pitchFamily="18" charset="0"/>
              </a:rPr>
              <a:t>2.Buy Car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B0F0"/>
                </a:solidFill>
                <a:latin typeface="Bell MT" panose="02020503060305020303" pitchFamily="18" charset="0"/>
              </a:rPr>
              <a:t>3.Customize Car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B0F0"/>
                </a:solidFill>
                <a:latin typeface="Bell MT" panose="02020503060305020303" pitchFamily="18" charset="0"/>
              </a:rPr>
              <a:t>4.Service Car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2394FE1-1047-4D5B-BDC2-195B7F0DBDD2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028"/>
          <a:stretch/>
        </p:blipFill>
        <p:spPr>
          <a:xfrm>
            <a:off x="35451" y="47554"/>
            <a:ext cx="841430" cy="88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48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6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DA6422CD-3F27-40B4-ADCE-BC75881D223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1825" b="-51825"/>
          <a:stretch/>
        </p:blipFill>
        <p:spPr>
          <a:xfrm>
            <a:off x="-940237" y="4160879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8FF6EE2-AA66-44DA-B313-F9F14B47B8F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2032" b="-52032"/>
          <a:stretch/>
        </p:blipFill>
        <p:spPr>
          <a:xfrm>
            <a:off x="-2535744" y="3051805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C278037-8472-4A54-847A-D27B6341048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393" b="-36393"/>
          <a:stretch/>
        </p:blipFill>
        <p:spPr>
          <a:xfrm>
            <a:off x="-2449630" y="1089508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3DF195B-7F94-43C8-9463-D6B2CCB3E7D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0616" b="-34484"/>
          <a:stretch/>
        </p:blipFill>
        <p:spPr>
          <a:xfrm>
            <a:off x="-364991" y="494146"/>
            <a:ext cx="1753763" cy="1928978"/>
          </a:xfrm>
          <a:custGeom>
            <a:avLst/>
            <a:gdLst>
              <a:gd name="connsiteX0" fmla="*/ 876882 w 1753763"/>
              <a:gd name="connsiteY0" fmla="*/ 0 h 1928978"/>
              <a:gd name="connsiteX1" fmla="*/ 1753763 w 1753763"/>
              <a:gd name="connsiteY1" fmla="*/ 436877 h 1928978"/>
              <a:gd name="connsiteX2" fmla="*/ 1753763 w 1753763"/>
              <a:gd name="connsiteY2" fmla="*/ 1571752 h 1928978"/>
              <a:gd name="connsiteX3" fmla="*/ 1036752 w 1753763"/>
              <a:gd name="connsiteY3" fmla="*/ 1928978 h 1928978"/>
              <a:gd name="connsiteX4" fmla="*/ 717011 w 1753763"/>
              <a:gd name="connsiteY4" fmla="*/ 1928978 h 1928978"/>
              <a:gd name="connsiteX5" fmla="*/ 0 w 1753763"/>
              <a:gd name="connsiteY5" fmla="*/ 1571752 h 1928978"/>
              <a:gd name="connsiteX6" fmla="*/ 0 w 1753763"/>
              <a:gd name="connsiteY6" fmla="*/ 436877 h 19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3763" h="192897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1036752" y="1928978"/>
                </a:lnTo>
                <a:lnTo>
                  <a:pt x="717011" y="192897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0D5B406-0DED-4A97-85BE-12CBECFB13B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rcRect t="-36249" b="-36249"/>
          <a:stretch/>
        </p:blipFill>
        <p:spPr>
          <a:xfrm>
            <a:off x="764828" y="3233655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58FED01-3A4E-4818-B69A-939311E710EF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rcRect t="-35899" b="-35899"/>
          <a:stretch/>
        </p:blipFill>
        <p:spPr>
          <a:xfrm>
            <a:off x="-841770" y="2120403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DF436E89-8047-47C6-8546-F10E2837E5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-1" t="-36530" r="-1" b="-20264"/>
          <a:stretch/>
        </p:blipFill>
        <p:spPr>
          <a:xfrm>
            <a:off x="2468639" y="222467"/>
            <a:ext cx="1755019" cy="1581761"/>
          </a:xfrm>
          <a:custGeom>
            <a:avLst/>
            <a:gdLst>
              <a:gd name="connsiteX0" fmla="*/ 876882 w 1753763"/>
              <a:gd name="connsiteY0" fmla="*/ 0 h 1839136"/>
              <a:gd name="connsiteX1" fmla="*/ 1753763 w 1753763"/>
              <a:gd name="connsiteY1" fmla="*/ 436877 h 1839136"/>
              <a:gd name="connsiteX2" fmla="*/ 1753763 w 1753763"/>
              <a:gd name="connsiteY2" fmla="*/ 1571752 h 1839136"/>
              <a:gd name="connsiteX3" fmla="*/ 1217080 w 1753763"/>
              <a:gd name="connsiteY3" fmla="*/ 1839136 h 1839136"/>
              <a:gd name="connsiteX4" fmla="*/ 536683 w 1753763"/>
              <a:gd name="connsiteY4" fmla="*/ 1839136 h 1839136"/>
              <a:gd name="connsiteX5" fmla="*/ 0 w 1753763"/>
              <a:gd name="connsiteY5" fmla="*/ 1571752 h 1839136"/>
              <a:gd name="connsiteX6" fmla="*/ 0 w 1753763"/>
              <a:gd name="connsiteY6" fmla="*/ 436877 h 1839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3763" h="1839136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1217080" y="1839136"/>
                </a:lnTo>
                <a:lnTo>
                  <a:pt x="536683" y="1839136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F59FEAE9-63E3-499E-A12B-E5950EA67DFF}"/>
              </a:ext>
            </a:extLst>
          </p:cNvPr>
          <p:cNvSpPr/>
          <p:nvPr/>
        </p:nvSpPr>
        <p:spPr>
          <a:xfrm>
            <a:off x="4223658" y="568062"/>
            <a:ext cx="6792686" cy="89057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>
                <a:solidFill>
                  <a:srgbClr val="00B0F0"/>
                </a:solidFill>
                <a:latin typeface="Bell MT" panose="02020503060305020303" pitchFamily="18" charset="0"/>
              </a:rPr>
              <a:t>METHODS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6F36A79-A2D0-4FBC-99AD-B16F92E0919D}"/>
              </a:ext>
            </a:extLst>
          </p:cNvPr>
          <p:cNvSpPr/>
          <p:nvPr/>
        </p:nvSpPr>
        <p:spPr>
          <a:xfrm>
            <a:off x="4223658" y="2081600"/>
            <a:ext cx="6792686" cy="449942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B0F0"/>
                </a:solidFill>
                <a:latin typeface="Bell MT" panose="02020503060305020303" pitchFamily="18" charset="0"/>
              </a:rPr>
              <a:t>1.View Car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B0F0"/>
                </a:solidFill>
                <a:latin typeface="Bell MT" panose="02020503060305020303" pitchFamily="18" charset="0"/>
              </a:rPr>
              <a:t>2.Buy Car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B0F0"/>
                </a:solidFill>
                <a:latin typeface="Bell MT" panose="02020503060305020303" pitchFamily="18" charset="0"/>
              </a:rPr>
              <a:t>3.Customize Car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B0F0"/>
                </a:solidFill>
                <a:latin typeface="Bell MT" panose="02020503060305020303" pitchFamily="18" charset="0"/>
              </a:rPr>
              <a:t>4.Service Car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35433D8-9B5E-45A0-8E4F-4D5183014E37}"/>
              </a:ext>
            </a:extLst>
          </p:cNvPr>
          <p:cNvSpPr/>
          <p:nvPr/>
        </p:nvSpPr>
        <p:spPr>
          <a:xfrm>
            <a:off x="4223658" y="7302902"/>
            <a:ext cx="6792686" cy="89057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>
                <a:solidFill>
                  <a:srgbClr val="00B0F0"/>
                </a:solidFill>
                <a:latin typeface="Bell MT" panose="02020503060305020303" pitchFamily="18" charset="0"/>
              </a:rPr>
              <a:t>Types 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7BCC746-BAFD-48C4-BC5C-D1EED905E9EB}"/>
              </a:ext>
            </a:extLst>
          </p:cNvPr>
          <p:cNvSpPr/>
          <p:nvPr/>
        </p:nvSpPr>
        <p:spPr>
          <a:xfrm>
            <a:off x="4223658" y="8680339"/>
            <a:ext cx="6792686" cy="4564108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DBBB0D8-9C0F-47C8-8464-0F93DA3A2F6B}"/>
              </a:ext>
            </a:extLst>
          </p:cNvPr>
          <p:cNvSpPr txBox="1"/>
          <p:nvPr/>
        </p:nvSpPr>
        <p:spPr>
          <a:xfrm>
            <a:off x="4235868" y="8956027"/>
            <a:ext cx="5860632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B0F0"/>
                </a:solidFill>
                <a:latin typeface="Bell MT" panose="02020503060305020303" pitchFamily="18" charset="0"/>
              </a:rPr>
              <a:t>1.Type Of Car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B0F0"/>
                </a:solidFill>
                <a:latin typeface="Bell MT" panose="02020503060305020303" pitchFamily="18" charset="0"/>
              </a:rPr>
              <a:t>2.Type Of Customization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B0F0"/>
                </a:solidFill>
                <a:latin typeface="Bell MT" panose="02020503060305020303" pitchFamily="18" charset="0"/>
              </a:rPr>
              <a:t>3.Type Of Service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239AA9E-0474-4A10-808B-B95635C57305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028"/>
          <a:stretch/>
        </p:blipFill>
        <p:spPr>
          <a:xfrm>
            <a:off x="91176" y="0"/>
            <a:ext cx="841430" cy="88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63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A939AF-FEC5-456B-B748-DBBF35F71D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1825" b="-51825"/>
          <a:stretch/>
        </p:blipFill>
        <p:spPr>
          <a:xfrm>
            <a:off x="-2516638" y="3375349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07B93E4-6B65-4208-82E9-5C3E1C9E480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2032" b="-52032"/>
          <a:stretch/>
        </p:blipFill>
        <p:spPr>
          <a:xfrm>
            <a:off x="-2522405" y="1495797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3D8359-33E3-4924-9826-1EBC83C94C7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393" b="-36393"/>
          <a:stretch/>
        </p:blipFill>
        <p:spPr>
          <a:xfrm>
            <a:off x="-94799" y="691029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5A025CB-EA17-4320-9F19-25BED9D3A6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0616" b="-34484"/>
          <a:stretch/>
        </p:blipFill>
        <p:spPr>
          <a:xfrm>
            <a:off x="2469895" y="81199"/>
            <a:ext cx="1753763" cy="1928978"/>
          </a:xfrm>
          <a:custGeom>
            <a:avLst/>
            <a:gdLst>
              <a:gd name="connsiteX0" fmla="*/ 876882 w 1753763"/>
              <a:gd name="connsiteY0" fmla="*/ 0 h 1928978"/>
              <a:gd name="connsiteX1" fmla="*/ 1753763 w 1753763"/>
              <a:gd name="connsiteY1" fmla="*/ 436877 h 1928978"/>
              <a:gd name="connsiteX2" fmla="*/ 1753763 w 1753763"/>
              <a:gd name="connsiteY2" fmla="*/ 1571752 h 1928978"/>
              <a:gd name="connsiteX3" fmla="*/ 1036752 w 1753763"/>
              <a:gd name="connsiteY3" fmla="*/ 1928978 h 1928978"/>
              <a:gd name="connsiteX4" fmla="*/ 717011 w 1753763"/>
              <a:gd name="connsiteY4" fmla="*/ 1928978 h 1928978"/>
              <a:gd name="connsiteX5" fmla="*/ 0 w 1753763"/>
              <a:gd name="connsiteY5" fmla="*/ 1571752 h 1928978"/>
              <a:gd name="connsiteX6" fmla="*/ 0 w 1753763"/>
              <a:gd name="connsiteY6" fmla="*/ 436877 h 19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3763" h="192897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1036752" y="1928978"/>
                </a:lnTo>
                <a:lnTo>
                  <a:pt x="717011" y="192897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022D14-099C-4081-87C4-590BDC9EF3C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rcRect t="-36249" b="-36249"/>
          <a:stretch/>
        </p:blipFill>
        <p:spPr>
          <a:xfrm>
            <a:off x="-811714" y="4318753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2B820D4-1E97-456D-B7B5-C9E5CEF58F3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rcRect t="-35899" b="-35899"/>
          <a:stretch/>
        </p:blipFill>
        <p:spPr>
          <a:xfrm>
            <a:off x="-811714" y="2424688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C6BAD38-FCAB-4AD4-BF28-3E9AC7307326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rcRect l="-1" t="-36530" r="-1" b="-20264"/>
          <a:stretch/>
        </p:blipFill>
        <p:spPr>
          <a:xfrm>
            <a:off x="858987" y="3589408"/>
            <a:ext cx="1755019" cy="1581761"/>
          </a:xfrm>
          <a:custGeom>
            <a:avLst/>
            <a:gdLst>
              <a:gd name="connsiteX0" fmla="*/ 876882 w 1753763"/>
              <a:gd name="connsiteY0" fmla="*/ 0 h 1839136"/>
              <a:gd name="connsiteX1" fmla="*/ 1753763 w 1753763"/>
              <a:gd name="connsiteY1" fmla="*/ 436877 h 1839136"/>
              <a:gd name="connsiteX2" fmla="*/ 1753763 w 1753763"/>
              <a:gd name="connsiteY2" fmla="*/ 1571752 h 1839136"/>
              <a:gd name="connsiteX3" fmla="*/ 1217080 w 1753763"/>
              <a:gd name="connsiteY3" fmla="*/ 1839136 h 1839136"/>
              <a:gd name="connsiteX4" fmla="*/ 536683 w 1753763"/>
              <a:gd name="connsiteY4" fmla="*/ 1839136 h 1839136"/>
              <a:gd name="connsiteX5" fmla="*/ 0 w 1753763"/>
              <a:gd name="connsiteY5" fmla="*/ 1571752 h 1839136"/>
              <a:gd name="connsiteX6" fmla="*/ 0 w 1753763"/>
              <a:gd name="connsiteY6" fmla="*/ 436877 h 1839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3763" h="1839136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1217080" y="1839136"/>
                </a:lnTo>
                <a:lnTo>
                  <a:pt x="536683" y="1839136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CEE7469-45EA-462E-A2FC-4415A58C481F}"/>
              </a:ext>
            </a:extLst>
          </p:cNvPr>
          <p:cNvSpPr/>
          <p:nvPr/>
        </p:nvSpPr>
        <p:spPr>
          <a:xfrm>
            <a:off x="4223658" y="568062"/>
            <a:ext cx="6792686" cy="89057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>
                <a:solidFill>
                  <a:srgbClr val="00B0F0"/>
                </a:solidFill>
                <a:latin typeface="Bell MT" panose="02020503060305020303" pitchFamily="18" charset="0"/>
              </a:rPr>
              <a:t>Types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30373C8-F76E-4735-B2AC-8A4AEE9E5BC3}"/>
              </a:ext>
            </a:extLst>
          </p:cNvPr>
          <p:cNvSpPr/>
          <p:nvPr/>
        </p:nvSpPr>
        <p:spPr>
          <a:xfrm>
            <a:off x="3956956" y="6996471"/>
            <a:ext cx="7549244" cy="89057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>
                <a:solidFill>
                  <a:srgbClr val="00B0F0"/>
                </a:solidFill>
                <a:latin typeface="Bell MT" panose="02020503060305020303" pitchFamily="18" charset="0"/>
              </a:rPr>
              <a:t>EXAMPLE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4AC9B38-C073-4D8F-BCEE-E01748CADB3B}"/>
              </a:ext>
            </a:extLst>
          </p:cNvPr>
          <p:cNvSpPr/>
          <p:nvPr/>
        </p:nvSpPr>
        <p:spPr>
          <a:xfrm>
            <a:off x="2990850" y="8513025"/>
            <a:ext cx="8515350" cy="449942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B0F0"/>
                </a:solidFill>
                <a:latin typeface="Bell MT" panose="02020503060305020303" pitchFamily="18" charset="0"/>
              </a:rPr>
              <a:t>MODEL:  GHOST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B0F0"/>
                </a:solidFill>
                <a:latin typeface="Bell MT" panose="02020503060305020303" pitchFamily="18" charset="0"/>
              </a:rPr>
              <a:t>EXTERIOR COLOR:  BLUE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B0F0"/>
                </a:solidFill>
                <a:latin typeface="Bell MT" panose="02020503060305020303" pitchFamily="18" charset="0"/>
              </a:rPr>
              <a:t>INTERIOR:  LATHER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B0F0"/>
                </a:solidFill>
                <a:latin typeface="Bell MT" panose="02020503060305020303" pitchFamily="18" charset="0"/>
              </a:rPr>
              <a:t>ADDITIONAL OPTIONS:  NIGHT VISION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4" name="Slide Zoom 23">
                <a:extLst>
                  <a:ext uri="{FF2B5EF4-FFF2-40B4-BE49-F238E27FC236}">
                    <a16:creationId xmlns:a16="http://schemas.microsoft.com/office/drawing/2014/main" id="{E6DD7C59-7C7D-4862-AEA8-D32ABC460A4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56491724"/>
                  </p:ext>
                </p:extLst>
              </p:nvPr>
            </p:nvGraphicFramePr>
            <p:xfrm>
              <a:off x="4235868" y="2084616"/>
              <a:ext cx="6780476" cy="4360313"/>
            </p:xfrm>
            <a:graphic>
              <a:graphicData uri="http://schemas.microsoft.com/office/powerpoint/2016/slidezoom">
                <pslz:sldZm>
                  <pslz:sldZmObj sldId="265" cId="1500007062">
                    <pslz:zmPr id="{CBCCD07C-22DC-49CF-9943-BA43227DB533}" imageType="cover" transitionDur="1000">
                      <p166:blipFill xmlns:p166="http://schemas.microsoft.com/office/powerpoint/2016/6/main"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780476" cy="4360313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4" name="Slide Zoom 23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E6DD7C59-7C7D-4862-AEA8-D32ABC460A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235868" y="2084616"/>
                <a:ext cx="6780476" cy="4360313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pic>
        <p:nvPicPr>
          <p:cNvPr id="14" name="Picture 13">
            <a:extLst>
              <a:ext uri="{FF2B5EF4-FFF2-40B4-BE49-F238E27FC236}">
                <a16:creationId xmlns:a16="http://schemas.microsoft.com/office/drawing/2014/main" id="{FF0149D5-2FAC-45AB-9014-5AFEDD28664F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028"/>
          <a:stretch/>
        </p:blipFill>
        <p:spPr>
          <a:xfrm>
            <a:off x="0" y="88969"/>
            <a:ext cx="841430" cy="88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62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F4C636-63EE-4B60-BA74-56890CB9E8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1825" b="-51825"/>
          <a:stretch/>
        </p:blipFill>
        <p:spPr>
          <a:xfrm>
            <a:off x="-1827543" y="570813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2DFE14-0ED9-4B66-81A5-1AEEF56072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2032" b="-52032"/>
          <a:stretch/>
        </p:blipFill>
        <p:spPr>
          <a:xfrm>
            <a:off x="52009" y="565046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4FB523-BFFA-4DF1-B16A-52E98518A5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393" b="-36393"/>
          <a:stretch/>
        </p:blipFill>
        <p:spPr>
          <a:xfrm>
            <a:off x="2176827" y="-25572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BC8681F-B16F-4033-B217-481E730169C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t="-36249" b="-36249"/>
          <a:stretch/>
        </p:blipFill>
        <p:spPr>
          <a:xfrm>
            <a:off x="-2770947" y="2275737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327D80-B96D-4231-A75D-7AB17A25E27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rcRect t="-35899" b="-35899"/>
          <a:stretch/>
        </p:blipFill>
        <p:spPr>
          <a:xfrm>
            <a:off x="-876882" y="2275736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2C964DC-B93E-4973-A0F0-C8F3D72CB56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l="-1" t="-36530" r="-1" b="-20264"/>
          <a:stretch/>
        </p:blipFill>
        <p:spPr>
          <a:xfrm>
            <a:off x="-1828797" y="4160498"/>
            <a:ext cx="1755019" cy="1581761"/>
          </a:xfrm>
          <a:custGeom>
            <a:avLst/>
            <a:gdLst>
              <a:gd name="connsiteX0" fmla="*/ 876882 w 1753763"/>
              <a:gd name="connsiteY0" fmla="*/ 0 h 1839136"/>
              <a:gd name="connsiteX1" fmla="*/ 1753763 w 1753763"/>
              <a:gd name="connsiteY1" fmla="*/ 436877 h 1839136"/>
              <a:gd name="connsiteX2" fmla="*/ 1753763 w 1753763"/>
              <a:gd name="connsiteY2" fmla="*/ 1571752 h 1839136"/>
              <a:gd name="connsiteX3" fmla="*/ 1217080 w 1753763"/>
              <a:gd name="connsiteY3" fmla="*/ 1839136 h 1839136"/>
              <a:gd name="connsiteX4" fmla="*/ 536683 w 1753763"/>
              <a:gd name="connsiteY4" fmla="*/ 1839136 h 1839136"/>
              <a:gd name="connsiteX5" fmla="*/ 0 w 1753763"/>
              <a:gd name="connsiteY5" fmla="*/ 1571752 h 1839136"/>
              <a:gd name="connsiteX6" fmla="*/ 0 w 1753763"/>
              <a:gd name="connsiteY6" fmla="*/ 436877 h 1839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3763" h="1839136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1217080" y="1839136"/>
                </a:lnTo>
                <a:lnTo>
                  <a:pt x="536683" y="1839136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EEDB74C-D5A2-4E1B-A093-1284911C31A1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0616" b="-34484"/>
          <a:stretch/>
        </p:blipFill>
        <p:spPr>
          <a:xfrm>
            <a:off x="66525" y="3986426"/>
            <a:ext cx="1753763" cy="1928978"/>
          </a:xfrm>
          <a:custGeom>
            <a:avLst/>
            <a:gdLst>
              <a:gd name="connsiteX0" fmla="*/ 876882 w 1753763"/>
              <a:gd name="connsiteY0" fmla="*/ 0 h 1928978"/>
              <a:gd name="connsiteX1" fmla="*/ 1753763 w 1753763"/>
              <a:gd name="connsiteY1" fmla="*/ 436877 h 1928978"/>
              <a:gd name="connsiteX2" fmla="*/ 1753763 w 1753763"/>
              <a:gd name="connsiteY2" fmla="*/ 1571752 h 1928978"/>
              <a:gd name="connsiteX3" fmla="*/ 1036752 w 1753763"/>
              <a:gd name="connsiteY3" fmla="*/ 1928978 h 1928978"/>
              <a:gd name="connsiteX4" fmla="*/ 717011 w 1753763"/>
              <a:gd name="connsiteY4" fmla="*/ 1928978 h 1928978"/>
              <a:gd name="connsiteX5" fmla="*/ 0 w 1753763"/>
              <a:gd name="connsiteY5" fmla="*/ 1571752 h 1928978"/>
              <a:gd name="connsiteX6" fmla="*/ 0 w 1753763"/>
              <a:gd name="connsiteY6" fmla="*/ 436877 h 19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3763" h="192897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1036752" y="1928978"/>
                </a:lnTo>
                <a:lnTo>
                  <a:pt x="717011" y="192897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1836B7D-C0A8-4DD0-9605-D6A501BBF325}"/>
              </a:ext>
            </a:extLst>
          </p:cNvPr>
          <p:cNvSpPr/>
          <p:nvPr/>
        </p:nvSpPr>
        <p:spPr>
          <a:xfrm>
            <a:off x="3930590" y="565046"/>
            <a:ext cx="7549244" cy="89057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>
                <a:solidFill>
                  <a:srgbClr val="00B0F0"/>
                </a:solidFill>
                <a:latin typeface="Bell MT" panose="02020503060305020303" pitchFamily="18" charset="0"/>
              </a:rPr>
              <a:t>EXAMPLE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8220E6A-21EE-47FE-AED3-260F82C15218}"/>
              </a:ext>
            </a:extLst>
          </p:cNvPr>
          <p:cNvSpPr/>
          <p:nvPr/>
        </p:nvSpPr>
        <p:spPr>
          <a:xfrm>
            <a:off x="3956958" y="2034649"/>
            <a:ext cx="7549244" cy="449942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  <a:latin typeface="Bell MT" panose="02020503060305020303" pitchFamily="18" charset="0"/>
              </a:rPr>
              <a:t>MODEL:  GHOST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  <a:latin typeface="Bell MT" panose="02020503060305020303" pitchFamily="18" charset="0"/>
              </a:rPr>
              <a:t>EXTERIOR COLOR:  BLUE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  <a:latin typeface="Bell MT" panose="02020503060305020303" pitchFamily="18" charset="0"/>
              </a:rPr>
              <a:t>INTERIOR:  LATHER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  <a:latin typeface="Bell MT" panose="02020503060305020303" pitchFamily="18" charset="0"/>
              </a:rPr>
              <a:t>ADDITIONAL OPTIONS:  NIGHT VISION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B0F0"/>
              </a:solidFill>
              <a:latin typeface="Bell MT" panose="02020503060305020303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763325-3C87-43D6-80F2-56D8155EBA62}"/>
              </a:ext>
            </a:extLst>
          </p:cNvPr>
          <p:cNvSpPr/>
          <p:nvPr/>
        </p:nvSpPr>
        <p:spPr>
          <a:xfrm>
            <a:off x="3956958" y="7207010"/>
            <a:ext cx="6792686" cy="89057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>
                <a:solidFill>
                  <a:srgbClr val="00B0F0"/>
                </a:solidFill>
                <a:latin typeface="Bell MT" panose="02020503060305020303" pitchFamily="18" charset="0"/>
              </a:rPr>
              <a:t>What Classes Are Use?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190EBAA-69BC-43E1-8315-70077D9EB5F8}"/>
              </a:ext>
            </a:extLst>
          </p:cNvPr>
          <p:cNvSpPr/>
          <p:nvPr/>
        </p:nvSpPr>
        <p:spPr>
          <a:xfrm>
            <a:off x="3956958" y="8368518"/>
            <a:ext cx="6792686" cy="4566850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1" name="Slide Zoom 20">
                <a:extLst>
                  <a:ext uri="{FF2B5EF4-FFF2-40B4-BE49-F238E27FC236}">
                    <a16:creationId xmlns:a16="http://schemas.microsoft.com/office/drawing/2014/main" id="{4BC397A0-6A46-4152-BD7C-EB5FDEB0064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92334320"/>
                  </p:ext>
                </p:extLst>
              </p:nvPr>
            </p:nvGraphicFramePr>
            <p:xfrm>
              <a:off x="4305301" y="8675092"/>
              <a:ext cx="6153150" cy="885680"/>
            </p:xfrm>
            <a:graphic>
              <a:graphicData uri="http://schemas.microsoft.com/office/powerpoint/2016/slidezoom">
                <pslz:sldZm>
                  <pslz:sldZmObj sldId="266" cId="2399084055">
                    <pslz:zmPr id="{915F7CCC-92EF-4DCB-B676-76A3D0458723}" imageType="cover" transitionDur="1000">
                      <p166:blipFill xmlns:p166="http://schemas.microsoft.com/office/powerpoint/2016/6/main"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153150" cy="88568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1" name="Slide Zoom 20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4BC397A0-6A46-4152-BD7C-EB5FDEB0064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05301" y="8675092"/>
                <a:ext cx="6153150" cy="88568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2" name="Slide Zoom 21">
                <a:extLst>
                  <a:ext uri="{FF2B5EF4-FFF2-40B4-BE49-F238E27FC236}">
                    <a16:creationId xmlns:a16="http://schemas.microsoft.com/office/drawing/2014/main" id="{98FF3B8D-0B42-40C4-9009-1D3F0C27EF2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05070219"/>
                  </p:ext>
                </p:extLst>
              </p:nvPr>
            </p:nvGraphicFramePr>
            <p:xfrm>
              <a:off x="4305301" y="9732975"/>
              <a:ext cx="6153150" cy="885681"/>
            </p:xfrm>
            <a:graphic>
              <a:graphicData uri="http://schemas.microsoft.com/office/powerpoint/2016/slidezoom">
                <pslz:sldZm>
                  <pslz:sldZmObj sldId="267" cId="2392577333">
                    <pslz:zmPr id="{3822E46B-6824-4F6F-940F-7BE78B230B3B}" imageType="cover" transitionDur="1000">
                      <p166:blipFill xmlns:p166="http://schemas.microsoft.com/office/powerpoint/2016/6/main">
                        <a:blip r:embed="rId1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153150" cy="88568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2" name="Slide Zoom 21">
                <a:hlinkClick r:id="rId16" action="ppaction://hlinksldjump"/>
                <a:extLst>
                  <a:ext uri="{FF2B5EF4-FFF2-40B4-BE49-F238E27FC236}">
                    <a16:creationId xmlns:a16="http://schemas.microsoft.com/office/drawing/2014/main" id="{98FF3B8D-0B42-40C4-9009-1D3F0C27EF2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05301" y="9732975"/>
                <a:ext cx="6153150" cy="885681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3" name="Slide Zoom 22">
                <a:extLst>
                  <a:ext uri="{FF2B5EF4-FFF2-40B4-BE49-F238E27FC236}">
                    <a16:creationId xmlns:a16="http://schemas.microsoft.com/office/drawing/2014/main" id="{CD5D4A2A-440F-42A8-9AF3-13A1A16C396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08062842"/>
                  </p:ext>
                </p:extLst>
              </p:nvPr>
            </p:nvGraphicFramePr>
            <p:xfrm>
              <a:off x="4305301" y="10797410"/>
              <a:ext cx="6153150" cy="888422"/>
            </p:xfrm>
            <a:graphic>
              <a:graphicData uri="http://schemas.microsoft.com/office/powerpoint/2016/slidezoom">
                <pslz:sldZm>
                  <pslz:sldZmObj sldId="268" cId="162577891">
                    <pslz:zmPr id="{9A0B2E84-AEAD-433F-8B83-33B24AE589D0}" imageType="cover" transitionDur="1000">
                      <p166:blipFill xmlns:p166="http://schemas.microsoft.com/office/powerpoint/2016/6/main"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153150" cy="88842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3" name="Slide Zoom 22">
                <a:hlinkClick r:id="rId19" action="ppaction://hlinksldjump"/>
                <a:extLst>
                  <a:ext uri="{FF2B5EF4-FFF2-40B4-BE49-F238E27FC236}">
                    <a16:creationId xmlns:a16="http://schemas.microsoft.com/office/drawing/2014/main" id="{CD5D4A2A-440F-42A8-9AF3-13A1A16C396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05301" y="10797410"/>
                <a:ext cx="6153150" cy="888422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4" name="Slide Zoom 23">
                <a:extLst>
                  <a:ext uri="{FF2B5EF4-FFF2-40B4-BE49-F238E27FC236}">
                    <a16:creationId xmlns:a16="http://schemas.microsoft.com/office/drawing/2014/main" id="{5F8796B8-80C2-4E02-BB8F-E90D788755D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08350225"/>
                  </p:ext>
                </p:extLst>
              </p:nvPr>
            </p:nvGraphicFramePr>
            <p:xfrm>
              <a:off x="4305301" y="11845457"/>
              <a:ext cx="6153150" cy="885681"/>
            </p:xfrm>
            <a:graphic>
              <a:graphicData uri="http://schemas.microsoft.com/office/powerpoint/2016/slidezoom">
                <pslz:sldZm>
                  <pslz:sldZmObj sldId="269" cId="1548506122">
                    <pslz:zmPr id="{60F759B6-197F-425E-A586-78DA19848F83}" imageType="cover" transitionDur="1000">
                      <p166:blipFill xmlns:p166="http://schemas.microsoft.com/office/powerpoint/2016/6/main">
                        <a:blip r:embed="rId2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153150" cy="88568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4" name="Slide Zoom 23">
                <a:hlinkClick r:id="rId22" action="ppaction://hlinksldjump"/>
                <a:extLst>
                  <a:ext uri="{FF2B5EF4-FFF2-40B4-BE49-F238E27FC236}">
                    <a16:creationId xmlns:a16="http://schemas.microsoft.com/office/drawing/2014/main" id="{5F8796B8-80C2-4E02-BB8F-E90D788755D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05301" y="11845457"/>
                <a:ext cx="6153150" cy="885681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pic>
        <p:nvPicPr>
          <p:cNvPr id="17" name="Picture 16">
            <a:extLst>
              <a:ext uri="{FF2B5EF4-FFF2-40B4-BE49-F238E27FC236}">
                <a16:creationId xmlns:a16="http://schemas.microsoft.com/office/drawing/2014/main" id="{143681C8-124A-4BD1-B32A-3B1987724C3E}"/>
              </a:ext>
            </a:extLst>
          </p:cNvPr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028"/>
          <a:stretch/>
        </p:blipFill>
        <p:spPr>
          <a:xfrm>
            <a:off x="66525" y="95443"/>
            <a:ext cx="841430" cy="88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12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B6C02E-0C6D-4629-ACEE-3AE52F9DF5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1825" b="-51825"/>
          <a:stretch/>
        </p:blipFill>
        <p:spPr>
          <a:xfrm>
            <a:off x="-79728" y="506466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68BDF2D-36FD-4315-8D1C-E3C785DF1F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2032" b="-52032"/>
          <a:stretch/>
        </p:blipFill>
        <p:spPr>
          <a:xfrm>
            <a:off x="2469895" y="72972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E2D195-CF31-455D-83D3-1BA3D4A828C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393" b="-36393"/>
          <a:stretch/>
        </p:blipFill>
        <p:spPr>
          <a:xfrm>
            <a:off x="194779" y="3788338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C357D8-43D1-43DA-9EB6-BEEDD210ED5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t="-36249" b="-36249"/>
          <a:stretch/>
        </p:blipFill>
        <p:spPr>
          <a:xfrm>
            <a:off x="-2013261" y="548641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5FB3EE-7951-4B3C-8B97-38D3F0FF1F8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rcRect t="-35899" b="-35899"/>
          <a:stretch/>
        </p:blipFill>
        <p:spPr>
          <a:xfrm>
            <a:off x="-909354" y="2187227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40A5A44-CCA3-487E-802C-4BE2FD0B071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l="-1" t="-36530" r="-1" b="-20264"/>
          <a:stretch/>
        </p:blipFill>
        <p:spPr>
          <a:xfrm>
            <a:off x="-2822407" y="2502322"/>
            <a:ext cx="1755019" cy="1581761"/>
          </a:xfrm>
          <a:custGeom>
            <a:avLst/>
            <a:gdLst>
              <a:gd name="connsiteX0" fmla="*/ 876882 w 1753763"/>
              <a:gd name="connsiteY0" fmla="*/ 0 h 1839136"/>
              <a:gd name="connsiteX1" fmla="*/ 1753763 w 1753763"/>
              <a:gd name="connsiteY1" fmla="*/ 436877 h 1839136"/>
              <a:gd name="connsiteX2" fmla="*/ 1753763 w 1753763"/>
              <a:gd name="connsiteY2" fmla="*/ 1571752 h 1839136"/>
              <a:gd name="connsiteX3" fmla="*/ 1217080 w 1753763"/>
              <a:gd name="connsiteY3" fmla="*/ 1839136 h 1839136"/>
              <a:gd name="connsiteX4" fmla="*/ 536683 w 1753763"/>
              <a:gd name="connsiteY4" fmla="*/ 1839136 h 1839136"/>
              <a:gd name="connsiteX5" fmla="*/ 0 w 1753763"/>
              <a:gd name="connsiteY5" fmla="*/ 1571752 h 1839136"/>
              <a:gd name="connsiteX6" fmla="*/ 0 w 1753763"/>
              <a:gd name="connsiteY6" fmla="*/ 436877 h 1839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3763" h="1839136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1217080" y="1839136"/>
                </a:lnTo>
                <a:lnTo>
                  <a:pt x="536683" y="1839136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BA36E57-4731-4CA5-B546-8E90F7E92E83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0616" b="-34484"/>
          <a:stretch/>
        </p:blipFill>
        <p:spPr>
          <a:xfrm>
            <a:off x="-1717018" y="3867988"/>
            <a:ext cx="1753763" cy="1928978"/>
          </a:xfrm>
          <a:custGeom>
            <a:avLst/>
            <a:gdLst>
              <a:gd name="connsiteX0" fmla="*/ 876882 w 1753763"/>
              <a:gd name="connsiteY0" fmla="*/ 0 h 1928978"/>
              <a:gd name="connsiteX1" fmla="*/ 1753763 w 1753763"/>
              <a:gd name="connsiteY1" fmla="*/ 436877 h 1928978"/>
              <a:gd name="connsiteX2" fmla="*/ 1753763 w 1753763"/>
              <a:gd name="connsiteY2" fmla="*/ 1571752 h 1928978"/>
              <a:gd name="connsiteX3" fmla="*/ 1036752 w 1753763"/>
              <a:gd name="connsiteY3" fmla="*/ 1928978 h 1928978"/>
              <a:gd name="connsiteX4" fmla="*/ 717011 w 1753763"/>
              <a:gd name="connsiteY4" fmla="*/ 1928978 h 1928978"/>
              <a:gd name="connsiteX5" fmla="*/ 0 w 1753763"/>
              <a:gd name="connsiteY5" fmla="*/ 1571752 h 1928978"/>
              <a:gd name="connsiteX6" fmla="*/ 0 w 1753763"/>
              <a:gd name="connsiteY6" fmla="*/ 436877 h 19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3763" h="192897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1036752" y="1928978"/>
                </a:lnTo>
                <a:lnTo>
                  <a:pt x="717011" y="192897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768581B-FC3F-484F-A6F4-679A1EFB3CA9}"/>
              </a:ext>
            </a:extLst>
          </p:cNvPr>
          <p:cNvSpPr/>
          <p:nvPr/>
        </p:nvSpPr>
        <p:spPr>
          <a:xfrm>
            <a:off x="4223658" y="568062"/>
            <a:ext cx="6792686" cy="89057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>
                <a:solidFill>
                  <a:srgbClr val="00B0F0"/>
                </a:solidFill>
                <a:latin typeface="Bell MT" panose="02020503060305020303" pitchFamily="18" charset="0"/>
              </a:rPr>
              <a:t>Which Concepts Are Use ?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5D6813-DD74-4CD0-B28E-D39B62A154A5}"/>
              </a:ext>
            </a:extLst>
          </p:cNvPr>
          <p:cNvSpPr/>
          <p:nvPr/>
        </p:nvSpPr>
        <p:spPr>
          <a:xfrm>
            <a:off x="4223658" y="2081600"/>
            <a:ext cx="6792686" cy="4566850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indent="-2286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00B0F0"/>
              </a:solidFill>
              <a:latin typeface="Bell MT" panose="02020503060305020303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755A769-C7C8-4A0E-B034-8B885CCBD176}"/>
              </a:ext>
            </a:extLst>
          </p:cNvPr>
          <p:cNvSpPr/>
          <p:nvPr/>
        </p:nvSpPr>
        <p:spPr>
          <a:xfrm>
            <a:off x="4185559" y="7578462"/>
            <a:ext cx="6792686" cy="89057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kern="1200" dirty="0">
                <a:solidFill>
                  <a:srgbClr val="00B0F0"/>
                </a:solidFill>
                <a:latin typeface="Calisto MT" panose="02040603050505030304" pitchFamily="18" charset="0"/>
              </a:rPr>
              <a:t> </a:t>
            </a:r>
            <a:r>
              <a:rPr lang="en-US" sz="2800" kern="1200" dirty="0">
                <a:solidFill>
                  <a:srgbClr val="00B0F0"/>
                </a:solidFill>
                <a:latin typeface="Calisto MT" panose="02040603050505030304" pitchFamily="18" charset="0"/>
              </a:rPr>
              <a:t>FUTURE OF</a:t>
            </a:r>
            <a:r>
              <a:rPr lang="en-US" sz="2800" dirty="0">
                <a:solidFill>
                  <a:srgbClr val="00B0F0"/>
                </a:solidFill>
                <a:latin typeface="Calisto MT" panose="02040603050505030304" pitchFamily="18" charset="0"/>
              </a:rPr>
              <a:t> </a:t>
            </a:r>
            <a:r>
              <a:rPr lang="en-US" sz="2800" kern="1200" dirty="0">
                <a:solidFill>
                  <a:srgbClr val="00B0F0"/>
                </a:solidFill>
                <a:latin typeface="Calisto MT" panose="02040603050505030304" pitchFamily="18" charset="0"/>
              </a:rPr>
              <a:t>CUSTOMIZATION</a:t>
            </a:r>
            <a:endParaRPr lang="en-IN" sz="2800" dirty="0">
              <a:solidFill>
                <a:srgbClr val="00B0F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2D3E58E-487B-43F8-B487-1BCA0FD0D804}"/>
              </a:ext>
            </a:extLst>
          </p:cNvPr>
          <p:cNvSpPr/>
          <p:nvPr/>
        </p:nvSpPr>
        <p:spPr>
          <a:xfrm>
            <a:off x="4185559" y="8946255"/>
            <a:ext cx="6792686" cy="449942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  <a:latin typeface="Bell MT" panose="02020503060305020303" pitchFamily="18" charset="0"/>
              </a:rPr>
              <a:t>Rolls-Royce is exploring the use of digital design tools and technologies to enhance the customization process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  <a:latin typeface="Bell MT" panose="02020503060305020303" pitchFamily="18" charset="0"/>
              </a:rPr>
              <a:t>Rolls-Royce is exploring the use of sustainable materials in its customization options, such as vegan leather and recycled materials.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  <a:latin typeface="Bell MT" panose="02020503060305020303" pitchFamily="18" charset="0"/>
              </a:rPr>
              <a:t> Rolls-Royce is researching the use of artificial intelligence to personalize the driving experience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  <a:latin typeface="Bell MT" panose="02020503060305020303" pitchFamily="18" charset="0"/>
              </a:rPr>
              <a:t>Future customization options will continue to evolve and adapt to changing customer preferences and technological advancements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2" name="Slide Zoom 21">
                <a:extLst>
                  <a:ext uri="{FF2B5EF4-FFF2-40B4-BE49-F238E27FC236}">
                    <a16:creationId xmlns:a16="http://schemas.microsoft.com/office/drawing/2014/main" id="{08337C00-3C95-43A0-853C-96AEAB5624E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8551603"/>
                  </p:ext>
                </p:extLst>
              </p:nvPr>
            </p:nvGraphicFramePr>
            <p:xfrm>
              <a:off x="4572001" y="2388174"/>
              <a:ext cx="6153150" cy="885680"/>
            </p:xfrm>
            <a:graphic>
              <a:graphicData uri="http://schemas.microsoft.com/office/powerpoint/2016/slidezoom">
                <pslz:sldZm>
                  <pslz:sldZmObj sldId="266" cId="2399084055">
                    <pslz:zmPr id="{915F7CCC-92EF-4DCB-B676-76A3D0458723}" imageType="cover" transitionDur="1000">
                      <p166:blipFill xmlns:p166="http://schemas.microsoft.com/office/powerpoint/2016/6/main"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153150" cy="88568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2" name="Slide Zoom 21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08337C00-3C95-43A0-853C-96AEAB5624E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72001" y="2388174"/>
                <a:ext cx="6153150" cy="88568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4" name="Slide Zoom 23">
                <a:extLst>
                  <a:ext uri="{FF2B5EF4-FFF2-40B4-BE49-F238E27FC236}">
                    <a16:creationId xmlns:a16="http://schemas.microsoft.com/office/drawing/2014/main" id="{03FF2CBE-6029-4800-9D4D-2D6E1A65F09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07495478"/>
                  </p:ext>
                </p:extLst>
              </p:nvPr>
            </p:nvGraphicFramePr>
            <p:xfrm>
              <a:off x="4572001" y="3446057"/>
              <a:ext cx="6153150" cy="885681"/>
            </p:xfrm>
            <a:graphic>
              <a:graphicData uri="http://schemas.microsoft.com/office/powerpoint/2016/slidezoom">
                <pslz:sldZm>
                  <pslz:sldZmObj sldId="267" cId="2392577333">
                    <pslz:zmPr id="{3822E46B-6824-4F6F-940F-7BE78B230B3B}" imageType="cover" transitionDur="1000">
                      <p166:blipFill xmlns:p166="http://schemas.microsoft.com/office/powerpoint/2016/6/main">
                        <a:blip r:embed="rId1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153150" cy="88568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4" name="Slide Zoom 23">
                <a:hlinkClick r:id="rId16" action="ppaction://hlinksldjump"/>
                <a:extLst>
                  <a:ext uri="{FF2B5EF4-FFF2-40B4-BE49-F238E27FC236}">
                    <a16:creationId xmlns:a16="http://schemas.microsoft.com/office/drawing/2014/main" id="{03FF2CBE-6029-4800-9D4D-2D6E1A65F09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72001" y="3446057"/>
                <a:ext cx="6153150" cy="885681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6" name="Slide Zoom 25">
                <a:extLst>
                  <a:ext uri="{FF2B5EF4-FFF2-40B4-BE49-F238E27FC236}">
                    <a16:creationId xmlns:a16="http://schemas.microsoft.com/office/drawing/2014/main" id="{3CC37A0A-7CB6-4CED-B45A-305DA692B77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95467435"/>
                  </p:ext>
                </p:extLst>
              </p:nvPr>
            </p:nvGraphicFramePr>
            <p:xfrm>
              <a:off x="4572001" y="4510492"/>
              <a:ext cx="6153150" cy="888422"/>
            </p:xfrm>
            <a:graphic>
              <a:graphicData uri="http://schemas.microsoft.com/office/powerpoint/2016/slidezoom">
                <pslz:sldZm>
                  <pslz:sldZmObj sldId="268" cId="162577891">
                    <pslz:zmPr id="{9A0B2E84-AEAD-433F-8B83-33B24AE589D0}" imageType="cover" transitionDur="1000">
                      <p166:blipFill xmlns:p166="http://schemas.microsoft.com/office/powerpoint/2016/6/main"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153150" cy="88842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6" name="Slide Zoom 25">
                <a:hlinkClick r:id="rId19" action="ppaction://hlinksldjump"/>
                <a:extLst>
                  <a:ext uri="{FF2B5EF4-FFF2-40B4-BE49-F238E27FC236}">
                    <a16:creationId xmlns:a16="http://schemas.microsoft.com/office/drawing/2014/main" id="{3CC37A0A-7CB6-4CED-B45A-305DA692B77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72001" y="4510492"/>
                <a:ext cx="6153150" cy="888422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8" name="Slide Zoom 27">
                <a:extLst>
                  <a:ext uri="{FF2B5EF4-FFF2-40B4-BE49-F238E27FC236}">
                    <a16:creationId xmlns:a16="http://schemas.microsoft.com/office/drawing/2014/main" id="{A6B05A44-304C-41FD-B94F-5DE4472F460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22872719"/>
                  </p:ext>
                </p:extLst>
              </p:nvPr>
            </p:nvGraphicFramePr>
            <p:xfrm>
              <a:off x="4572001" y="5558539"/>
              <a:ext cx="6153150" cy="885681"/>
            </p:xfrm>
            <a:graphic>
              <a:graphicData uri="http://schemas.microsoft.com/office/powerpoint/2016/slidezoom">
                <pslz:sldZm>
                  <pslz:sldZmObj sldId="269" cId="1548506122">
                    <pslz:zmPr id="{60F759B6-197F-425E-A586-78DA19848F83}" imageType="cover" transitionDur="1000">
                      <p166:blipFill xmlns:p166="http://schemas.microsoft.com/office/powerpoint/2016/6/main">
                        <a:blip r:embed="rId2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153150" cy="88568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8" name="Slide Zoom 27">
                <a:hlinkClick r:id="rId22" action="ppaction://hlinksldjump"/>
                <a:extLst>
                  <a:ext uri="{FF2B5EF4-FFF2-40B4-BE49-F238E27FC236}">
                    <a16:creationId xmlns:a16="http://schemas.microsoft.com/office/drawing/2014/main" id="{A6B05A44-304C-41FD-B94F-5DE4472F460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72001" y="5558539"/>
                <a:ext cx="6153150" cy="885681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pic>
        <p:nvPicPr>
          <p:cNvPr id="18" name="Picture 17">
            <a:extLst>
              <a:ext uri="{FF2B5EF4-FFF2-40B4-BE49-F238E27FC236}">
                <a16:creationId xmlns:a16="http://schemas.microsoft.com/office/drawing/2014/main" id="{005A303E-23F2-4FBE-9816-D98D1854AB88}"/>
              </a:ext>
            </a:extLst>
          </p:cNvPr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028"/>
          <a:stretch/>
        </p:blipFill>
        <p:spPr>
          <a:xfrm>
            <a:off x="36745" y="64816"/>
            <a:ext cx="841430" cy="88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889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EA4479-67BB-461A-851B-C91B30C893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1825" b="-51825"/>
          <a:stretch/>
        </p:blipFill>
        <p:spPr>
          <a:xfrm>
            <a:off x="2469894" y="68415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AC50E1E-34E1-437B-AFC0-CE45A75C61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2032" b="-52032"/>
          <a:stretch/>
        </p:blipFill>
        <p:spPr>
          <a:xfrm>
            <a:off x="793983" y="3545802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3F0C17-AF12-42C2-A748-B7D4829D6B6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393" b="-36393"/>
          <a:stretch/>
        </p:blipFill>
        <p:spPr>
          <a:xfrm>
            <a:off x="-916709" y="4510977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11A98B1-911E-4323-879C-552E2E92D66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t="-36249" b="-36249"/>
          <a:stretch/>
        </p:blipFill>
        <p:spPr>
          <a:xfrm>
            <a:off x="-34273" y="730844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2FBD0C-FEAC-4B19-86B1-4F64D3063D5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rcRect t="-35899" b="-35899"/>
          <a:stretch/>
        </p:blipFill>
        <p:spPr>
          <a:xfrm>
            <a:off x="-916709" y="2541488"/>
            <a:ext cx="1753763" cy="2008628"/>
          </a:xfrm>
          <a:custGeom>
            <a:avLst/>
            <a:gdLst>
              <a:gd name="connsiteX0" fmla="*/ 876882 w 1753763"/>
              <a:gd name="connsiteY0" fmla="*/ 0 h 2008628"/>
              <a:gd name="connsiteX1" fmla="*/ 1753763 w 1753763"/>
              <a:gd name="connsiteY1" fmla="*/ 436877 h 2008628"/>
              <a:gd name="connsiteX2" fmla="*/ 1753763 w 1753763"/>
              <a:gd name="connsiteY2" fmla="*/ 1571752 h 2008628"/>
              <a:gd name="connsiteX3" fmla="*/ 876882 w 1753763"/>
              <a:gd name="connsiteY3" fmla="*/ 2008628 h 2008628"/>
              <a:gd name="connsiteX4" fmla="*/ 0 w 1753763"/>
              <a:gd name="connsiteY4" fmla="*/ 1571752 h 2008628"/>
              <a:gd name="connsiteX5" fmla="*/ 0 w 1753763"/>
              <a:gd name="connsiteY5" fmla="*/ 436877 h 2008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3763" h="200862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876882" y="200862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EF62E1C-EF05-430E-8A21-C040977BBD6D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l="-1" t="-36530" r="-1" b="-20264"/>
          <a:stretch/>
        </p:blipFill>
        <p:spPr>
          <a:xfrm>
            <a:off x="-2588665" y="1879059"/>
            <a:ext cx="1755019" cy="1581761"/>
          </a:xfrm>
          <a:custGeom>
            <a:avLst/>
            <a:gdLst>
              <a:gd name="connsiteX0" fmla="*/ 876882 w 1753763"/>
              <a:gd name="connsiteY0" fmla="*/ 0 h 1839136"/>
              <a:gd name="connsiteX1" fmla="*/ 1753763 w 1753763"/>
              <a:gd name="connsiteY1" fmla="*/ 436877 h 1839136"/>
              <a:gd name="connsiteX2" fmla="*/ 1753763 w 1753763"/>
              <a:gd name="connsiteY2" fmla="*/ 1571752 h 1839136"/>
              <a:gd name="connsiteX3" fmla="*/ 1217080 w 1753763"/>
              <a:gd name="connsiteY3" fmla="*/ 1839136 h 1839136"/>
              <a:gd name="connsiteX4" fmla="*/ 536683 w 1753763"/>
              <a:gd name="connsiteY4" fmla="*/ 1839136 h 1839136"/>
              <a:gd name="connsiteX5" fmla="*/ 0 w 1753763"/>
              <a:gd name="connsiteY5" fmla="*/ 1571752 h 1839136"/>
              <a:gd name="connsiteX6" fmla="*/ 0 w 1753763"/>
              <a:gd name="connsiteY6" fmla="*/ 436877 h 1839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3763" h="1839136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1217080" y="1839136"/>
                </a:lnTo>
                <a:lnTo>
                  <a:pt x="536683" y="1839136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7FA2A84-4F1F-4F87-AD98-680B413D5628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0616" b="-34484"/>
          <a:stretch/>
        </p:blipFill>
        <p:spPr>
          <a:xfrm>
            <a:off x="-2587573" y="3600144"/>
            <a:ext cx="1753763" cy="1928978"/>
          </a:xfrm>
          <a:custGeom>
            <a:avLst/>
            <a:gdLst>
              <a:gd name="connsiteX0" fmla="*/ 876882 w 1753763"/>
              <a:gd name="connsiteY0" fmla="*/ 0 h 1928978"/>
              <a:gd name="connsiteX1" fmla="*/ 1753763 w 1753763"/>
              <a:gd name="connsiteY1" fmla="*/ 436877 h 1928978"/>
              <a:gd name="connsiteX2" fmla="*/ 1753763 w 1753763"/>
              <a:gd name="connsiteY2" fmla="*/ 1571752 h 1928978"/>
              <a:gd name="connsiteX3" fmla="*/ 1036752 w 1753763"/>
              <a:gd name="connsiteY3" fmla="*/ 1928978 h 1928978"/>
              <a:gd name="connsiteX4" fmla="*/ 717011 w 1753763"/>
              <a:gd name="connsiteY4" fmla="*/ 1928978 h 1928978"/>
              <a:gd name="connsiteX5" fmla="*/ 0 w 1753763"/>
              <a:gd name="connsiteY5" fmla="*/ 1571752 h 1928978"/>
              <a:gd name="connsiteX6" fmla="*/ 0 w 1753763"/>
              <a:gd name="connsiteY6" fmla="*/ 436877 h 19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3763" h="1928978">
                <a:moveTo>
                  <a:pt x="876882" y="0"/>
                </a:moveTo>
                <a:lnTo>
                  <a:pt x="1753763" y="436877"/>
                </a:lnTo>
                <a:lnTo>
                  <a:pt x="1753763" y="1571752"/>
                </a:lnTo>
                <a:lnTo>
                  <a:pt x="1036752" y="1928978"/>
                </a:lnTo>
                <a:lnTo>
                  <a:pt x="717011" y="1928978"/>
                </a:lnTo>
                <a:lnTo>
                  <a:pt x="0" y="1571752"/>
                </a:lnTo>
                <a:lnTo>
                  <a:pt x="0" y="436877"/>
                </a:ln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63B27BB-B092-426F-BEFD-2141B532BCF0}"/>
              </a:ext>
            </a:extLst>
          </p:cNvPr>
          <p:cNvSpPr/>
          <p:nvPr/>
        </p:nvSpPr>
        <p:spPr>
          <a:xfrm>
            <a:off x="4223658" y="568062"/>
            <a:ext cx="6792686" cy="89057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kern="1200" dirty="0">
                <a:solidFill>
                  <a:srgbClr val="00B0F0"/>
                </a:solidFill>
                <a:latin typeface="Calisto MT" panose="02040603050505030304" pitchFamily="18" charset="0"/>
              </a:rPr>
              <a:t> </a:t>
            </a:r>
            <a:r>
              <a:rPr lang="en-US" sz="2800" kern="1200" dirty="0">
                <a:solidFill>
                  <a:srgbClr val="00B0F0"/>
                </a:solidFill>
                <a:latin typeface="Calisto MT" panose="02040603050505030304" pitchFamily="18" charset="0"/>
              </a:rPr>
              <a:t>FUTURE OF</a:t>
            </a:r>
            <a:r>
              <a:rPr lang="en-US" sz="2800" dirty="0">
                <a:solidFill>
                  <a:srgbClr val="00B0F0"/>
                </a:solidFill>
                <a:latin typeface="Calisto MT" panose="02040603050505030304" pitchFamily="18" charset="0"/>
              </a:rPr>
              <a:t> </a:t>
            </a:r>
            <a:r>
              <a:rPr lang="en-US" sz="2800" kern="1200" dirty="0">
                <a:solidFill>
                  <a:srgbClr val="00B0F0"/>
                </a:solidFill>
                <a:latin typeface="Calisto MT" panose="02040603050505030304" pitchFamily="18" charset="0"/>
              </a:rPr>
              <a:t>CUSTOMIZATION</a:t>
            </a:r>
            <a:endParaRPr lang="en-IN" sz="2800" dirty="0">
              <a:solidFill>
                <a:srgbClr val="00B0F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8AB4B2-6CB6-4F98-B544-813775FB11E8}"/>
              </a:ext>
            </a:extLst>
          </p:cNvPr>
          <p:cNvSpPr/>
          <p:nvPr/>
        </p:nvSpPr>
        <p:spPr>
          <a:xfrm>
            <a:off x="4223658" y="1935855"/>
            <a:ext cx="6792686" cy="449942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  <a:latin typeface="Bell MT" panose="02020503060305020303" pitchFamily="18" charset="0"/>
              </a:rPr>
              <a:t>Rolls-Royce is exploring the use of digital design tools and technologies to enhance the customization process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  <a:latin typeface="Bell MT" panose="02020503060305020303" pitchFamily="18" charset="0"/>
              </a:rPr>
              <a:t>Rolls-Royce is exploring the use of sustainable materials in its customization options, such as vegan leather and recycled materials.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  <a:latin typeface="Bell MT" panose="02020503060305020303" pitchFamily="18" charset="0"/>
              </a:rPr>
              <a:t> Rolls-Royce is researching the use of artificial intelligence to personalize the driving experience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F0"/>
                </a:solidFill>
                <a:latin typeface="Bell MT" panose="02020503060305020303" pitchFamily="18" charset="0"/>
              </a:rPr>
              <a:t>Future customization options will continue to evolve and adapt to changing customer preferences and technological advancements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AE7FEAF-CE23-4245-A9B9-A36192C40C9D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028"/>
          <a:stretch/>
        </p:blipFill>
        <p:spPr>
          <a:xfrm>
            <a:off x="150609" y="189430"/>
            <a:ext cx="841430" cy="88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170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exels-nathan-j-hilton-12021235 (Original)">
            <a:hlinkClick r:id="" action="ppaction://media"/>
            <a:extLst>
              <a:ext uri="{FF2B5EF4-FFF2-40B4-BE49-F238E27FC236}">
                <a16:creationId xmlns:a16="http://schemas.microsoft.com/office/drawing/2014/main" id="{6B7ED93A-2A54-46BA-9D3C-29A143C695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594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5303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508</Words>
  <Application>Microsoft Office PowerPoint</Application>
  <PresentationFormat>Widescreen</PresentationFormat>
  <Paragraphs>112</Paragraphs>
  <Slides>14</Slides>
  <Notes>0</Notes>
  <HiddenSlides>5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Bell MT</vt:lpstr>
      <vt:lpstr>Bodoni MT</vt:lpstr>
      <vt:lpstr>Calibri</vt:lpstr>
      <vt:lpstr>Calibri Light</vt:lpstr>
      <vt:lpstr>Calisto MT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ROHIT YADAV</dc:creator>
  <cp:lastModifiedBy>ROHIT YADAV</cp:lastModifiedBy>
  <cp:revision>76</cp:revision>
  <dcterms:created xsi:type="dcterms:W3CDTF">2023-09-22T16:22:58Z</dcterms:created>
  <dcterms:modified xsi:type="dcterms:W3CDTF">2023-10-05T18:57:21Z</dcterms:modified>
</cp:coreProperties>
</file>

<file path=docProps/thumbnail.jpeg>
</file>